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67"/>
  </p:notesMasterIdLst>
  <p:sldIdLst>
    <p:sldId id="256" r:id="rId3"/>
    <p:sldId id="417" r:id="rId4"/>
    <p:sldId id="257" r:id="rId5"/>
    <p:sldId id="459" r:id="rId6"/>
    <p:sldId id="458" r:id="rId7"/>
    <p:sldId id="419" r:id="rId8"/>
    <p:sldId id="366" r:id="rId9"/>
    <p:sldId id="421" r:id="rId10"/>
    <p:sldId id="398" r:id="rId11"/>
    <p:sldId id="436" r:id="rId12"/>
    <p:sldId id="422" r:id="rId13"/>
    <p:sldId id="435" r:id="rId14"/>
    <p:sldId id="424" r:id="rId15"/>
    <p:sldId id="423" r:id="rId16"/>
    <p:sldId id="427" r:id="rId17"/>
    <p:sldId id="426" r:id="rId18"/>
    <p:sldId id="428" r:id="rId19"/>
    <p:sldId id="420" r:id="rId20"/>
    <p:sldId id="431" r:id="rId21"/>
    <p:sldId id="430" r:id="rId22"/>
    <p:sldId id="432" r:id="rId23"/>
    <p:sldId id="433" r:id="rId24"/>
    <p:sldId id="437" r:id="rId25"/>
    <p:sldId id="438" r:id="rId26"/>
    <p:sldId id="439"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418" r:id="rId42"/>
    <p:sldId id="448" r:id="rId43"/>
    <p:sldId id="449" r:id="rId44"/>
    <p:sldId id="442" r:id="rId45"/>
    <p:sldId id="450" r:id="rId46"/>
    <p:sldId id="454" r:id="rId47"/>
    <p:sldId id="451" r:id="rId48"/>
    <p:sldId id="452" r:id="rId49"/>
    <p:sldId id="453" r:id="rId50"/>
    <p:sldId id="455" r:id="rId51"/>
    <p:sldId id="456" r:id="rId52"/>
    <p:sldId id="349" r:id="rId53"/>
    <p:sldId id="339" r:id="rId54"/>
    <p:sldId id="319" r:id="rId55"/>
    <p:sldId id="336" r:id="rId56"/>
    <p:sldId id="457" r:id="rId57"/>
    <p:sldId id="329" r:id="rId58"/>
    <p:sldId id="330" r:id="rId59"/>
    <p:sldId id="441" r:id="rId60"/>
    <p:sldId id="440" r:id="rId61"/>
    <p:sldId id="443" r:id="rId62"/>
    <p:sldId id="445" r:id="rId63"/>
    <p:sldId id="446" r:id="rId64"/>
    <p:sldId id="447" r:id="rId65"/>
    <p:sldId id="444" r:id="rId6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2/5/2024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For next time: https://experimentology.io/015-viz.html</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tell me the similarities and difference in these data sets?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84869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can you tell me the difference?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629163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08657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74169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524015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math notation</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72533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math notation</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530705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notation, keep k = 1. Note that the 50</a:t>
            </a:r>
            <a:r>
              <a:rPr lang="en-US" baseline="30000" dirty="0"/>
              <a:t>th</a:t>
            </a:r>
            <a:r>
              <a:rPr lang="en-US" dirty="0"/>
              <a:t> percentile is the same as the median!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664412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averages are useful.</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733690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data. Take all data and put it all into bins.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00467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66583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https://towardsdatascience.com/6-reasons-why-you-should-stop-using-histograms-and-which-plot-you-should-use-instead-31f937a0a81c. (Note: I don’t think you should stop using histograms).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40099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111329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the others can be made by Google. Note that we’re saving viz across dimensions (scatter plots) until after we do correlations/covariance.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313285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AED"/>
                </a:solidFill>
                <a:effectLst/>
                <a:latin typeface="Google Sans"/>
              </a:rPr>
              <a:t>Color, text,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397668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077481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coming back to how to visualize this – best for continuous data. https://chartio.com/learn/charts/how-to-choose-data-visualization/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370368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More useful. </a:t>
            </a:r>
            <a:r>
              <a:rPr lang="en-US" b="0" i="0" dirty="0">
                <a:solidFill>
                  <a:srgbClr val="27262B"/>
                </a:solidFill>
                <a:effectLst/>
                <a:latin typeface="-apple-system"/>
              </a:rPr>
              <a:t>Keep in Mind</a:t>
            </a:r>
          </a:p>
          <a:p>
            <a:pPr algn="l">
              <a:buFont typeface="Arial" panose="020B0604020202020204" pitchFamily="34" charset="0"/>
              <a:buChar char="•"/>
            </a:pPr>
            <a:r>
              <a:rPr lang="en-US" b="0" i="0" dirty="0">
                <a:solidFill>
                  <a:srgbClr val="5C5962"/>
                </a:solidFill>
                <a:effectLst/>
                <a:latin typeface="-apple-system"/>
              </a:rPr>
              <a:t>Bin width can be determined in multiple ways. For example, you can set bin width with the goal of getting the same amount of observations into each bin. In this scenario, bins will likely all differ in width unless your data observations are equally spaced. You could also set bin width so that every bin is of equal width (and has unequal amount of observations falling into each bin).</a:t>
            </a:r>
          </a:p>
          <a:p>
            <a:pPr algn="l">
              <a:buFont typeface="Arial" panose="020B0604020202020204" pitchFamily="34" charset="0"/>
              <a:buChar char="•"/>
            </a:pPr>
            <a:r>
              <a:rPr lang="en-US" b="0" i="0" dirty="0">
                <a:solidFill>
                  <a:srgbClr val="5C5962"/>
                </a:solidFill>
                <a:effectLst/>
                <a:latin typeface="-apple-system"/>
              </a:rPr>
              <a:t>Possible summary statistics that can be used include mean, median or other quantiles, max/min, or count.</a:t>
            </a:r>
          </a:p>
          <a:p>
            <a:pPr algn="l">
              <a:buFont typeface="Arial" panose="020B0604020202020204" pitchFamily="34" charset="0"/>
              <a:buChar char="•"/>
            </a:pPr>
            <a:r>
              <a:rPr lang="en-US" b="0" i="0" dirty="0">
                <a:solidFill>
                  <a:srgbClr val="5C5962"/>
                </a:solidFill>
                <a:effectLst/>
                <a:latin typeface="-apple-system"/>
              </a:rPr>
              <a:t>The number of bins you will separate your data into is the most important decision you will likely make. There is no one way to determine this, but you will face the bias-variance trade off when selecting this parameter. The </a:t>
            </a:r>
            <a:r>
              <a:rPr lang="en-US" b="0" i="0" dirty="0" err="1">
                <a:solidFill>
                  <a:srgbClr val="5C5962"/>
                </a:solidFill>
                <a:effectLst/>
                <a:latin typeface="-apple-system"/>
              </a:rPr>
              <a:t>binsreg</a:t>
            </a:r>
            <a:r>
              <a:rPr lang="en-US" b="0" i="0" dirty="0">
                <a:solidFill>
                  <a:srgbClr val="5C5962"/>
                </a:solidFill>
                <a:effectLst/>
                <a:latin typeface="-apple-system"/>
              </a:rPr>
              <a:t> package in R, Stata, and Python has a default optimal number of bins that it calculates to make this trade off.</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017556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measure strength of relationship between X and Y , or the direction of the linear relationship • If X and Y have a strong positive relationship (high X ⇔ high Y ), then x &gt; µX ⇔ y &gt; µY —hence, </a:t>
            </a:r>
            <a:r>
              <a:rPr lang="en-US" dirty="0" err="1"/>
              <a:t>Cov</a:t>
            </a:r>
            <a:r>
              <a:rPr lang="en-US" dirty="0"/>
              <a:t>(X, Y ) will be strongly positive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127796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344498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it as given that </a:t>
            </a:r>
            <a:r>
              <a:rPr lang="en-US" dirty="0" err="1"/>
              <a:t>xbar</a:t>
            </a:r>
            <a:r>
              <a:rPr lang="en-US" dirty="0"/>
              <a:t> = 5.55 and </a:t>
            </a:r>
            <a:r>
              <a:rPr lang="en-US" dirty="0" err="1"/>
              <a:t>ybar</a:t>
            </a:r>
            <a:r>
              <a:rPr lang="en-US" dirty="0"/>
              <a:t> = 8.55.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009653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comes up in two places in HSR: estimating prevalences and cost/benefit or cost/utility analysis. Examples: </a:t>
            </a:r>
          </a:p>
          <a:p>
            <a:pPr marL="228600" indent="-228600">
              <a:buAutoNum type="arabicPeriod"/>
            </a:pPr>
            <a:r>
              <a:rPr lang="en-US" dirty="0"/>
              <a:t>First, AMI patients who are transferred from rural to urban </a:t>
            </a:r>
            <a:r>
              <a:rPr lang="en-US" dirty="0" err="1"/>
              <a:t>centres</a:t>
            </a:r>
            <a:r>
              <a:rPr lang="en-US" dirty="0"/>
              <a:t> may be counted twice. Double count may have been as large as 15% -- correcting leads to lower prevalence but greater mortality rates. </a:t>
            </a:r>
          </a:p>
          <a:p>
            <a:pPr marL="228600" indent="-228600">
              <a:buAutoNum type="arabicPeriod"/>
            </a:pPr>
            <a:r>
              <a:rPr lang="en-US" dirty="0"/>
              <a:t>Suppose we want to estimate disease burden on cost/utility. We count lost work hours as “loss productivity time” and so as part of the economic burden of a disease. But this may be double-counted because lost work hours also lead to worse wages, so we’re “over-counting” the loss in some sense. Additionally, utility may not be linear, so reductions in hours may lead to an overstatement in loss of estimated utility. (How do we think about this with regards to non-medical expenditures?)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if needed for time. This also makes covariance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3594080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03108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two variables are independent, rho = 0. Is the reverse true?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38413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does not imply causation and the reverse is true as well (causation does not imply correlation; otherwise stated, no correlation does not imply no causation). Causal inference is where it’s at  (more than just stats).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283567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folders are going out of vogue – I will fight to save these till my dying breath! Urge you to start your shared projects using a structure like this (and </a:t>
            </a:r>
            <a:r>
              <a:rPr lang="en-US" dirty="0" err="1"/>
              <a:t>Github</a:t>
            </a:r>
            <a:r>
              <a:rPr lang="en-US" dirty="0"/>
              <a:t> and/or Dropbox and/or Overleaf and/or Trello – the dream team). Also have your </a:t>
            </a:r>
            <a:r>
              <a:rPr lang="en-US" dirty="0" err="1"/>
              <a:t>Rproject</a:t>
            </a:r>
            <a:r>
              <a:rPr lang="en-US" dirty="0"/>
              <a:t> here, so that you can have raw data (which you don’t touch), analytical data, code, and outputs all in separate places. Then draft can either be </a:t>
            </a:r>
            <a:r>
              <a:rPr lang="en-US" dirty="0" err="1"/>
              <a:t>Rmd</a:t>
            </a:r>
            <a:r>
              <a:rPr lang="en-US" dirty="0"/>
              <a:t> or Latex, Word, etc.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3967359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88780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Tells us something about the dispersion of our data</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80324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Tells us something about the dispersion of our data. Typically 2/3 of data are within one standard deviation of the mean (vague but good ROT)</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96513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Tells us something about the dispersion of our data</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773221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effects, etc. related to discussion of causality above</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966593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effects, etc. related to discussion of causality above</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024495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VSC + copilot </a:t>
            </a:r>
            <a:r>
              <a:rPr lang="en-US" dirty="0">
                <a:sym typeface="Wingdings" panose="05000000000000000000" pitchFamily="2" charset="2"/>
              </a:rPr>
              <a:t> </a:t>
            </a:r>
            <a:r>
              <a:rPr lang="en-US" dirty="0" err="1">
                <a:sym typeface="Wingdings" panose="05000000000000000000" pitchFamily="2" charset="2"/>
              </a:rPr>
              <a:t>Rstudio</a:t>
            </a:r>
            <a:r>
              <a:rPr lang="en-US" dirty="0">
                <a:sym typeface="Wingdings" panose="05000000000000000000" pitchFamily="2" charset="2"/>
              </a:rPr>
              <a:t>  R project  </a:t>
            </a:r>
            <a:r>
              <a:rPr lang="en-US" dirty="0" err="1">
                <a:sym typeface="Wingdings" panose="05000000000000000000" pitchFamily="2" charset="2"/>
              </a:rPr>
              <a:t>Rmd</a:t>
            </a:r>
            <a:r>
              <a:rPr lang="en-US" dirty="0">
                <a:sym typeface="Wingdings" panose="05000000000000000000" pitchFamily="2" charset="2"/>
              </a:rPr>
              <a:t> and R folders (next slide)</a:t>
            </a:r>
          </a:p>
          <a:p>
            <a:r>
              <a:rPr lang="en-US" dirty="0">
                <a:sym typeface="Wingdings" panose="05000000000000000000" pitchFamily="2" charset="2"/>
              </a:rPr>
              <a:t>Links: https://code.visualstudio.com/blogs/2023/03/30/vscode-copilot.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358027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have within files. File chunks with one master file to run them all. Here we will use R projects and R markdown files.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156184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seriousness your projects may go on for years, and then you’ll get requests for replication code pulls years after publication – you want to be able to explain your own reasoning years from now (and you want others to follow it as well)</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82592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a source that’s really helpful to you, send it my way! Want to include it here. Crowd-sourcing is what R is built on after all.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327393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366095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2/5/2024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18466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5" name="Holder 5"/>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60755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5112" y="224815"/>
            <a:ext cx="12181771" cy="365934"/>
          </a:xfrm>
        </p:spPr>
        <p:txBody>
          <a:bodyPr lIns="0" tIns="0" rIns="0" bIns="0"/>
          <a:lstStyle>
            <a:lvl1pPr>
              <a:defRPr sz="2378" b="0" i="0">
                <a:solidFill>
                  <a:srgbClr val="50525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5" name="Holder 5"/>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70340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112" y="224815"/>
            <a:ext cx="12181771" cy="365934"/>
          </a:xfrm>
        </p:spPr>
        <p:txBody>
          <a:bodyPr lIns="0" tIns="0" rIns="0" bIns="0"/>
          <a:lstStyle>
            <a:lvl1pPr>
              <a:defRPr sz="2378" b="0"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6" name="Holder 6"/>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1256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12" y="224815"/>
            <a:ext cx="12181771" cy="365934"/>
          </a:xfrm>
        </p:spPr>
        <p:txBody>
          <a:bodyPr lIns="0" tIns="0" rIns="0" bIns="0"/>
          <a:lstStyle>
            <a:lvl1pPr>
              <a:defRPr sz="2378" b="0"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4" name="Holder 4"/>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39680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3" name="Holder 3"/>
          <p:cNvSpPr>
            <a:spLocks noGrp="1"/>
          </p:cNvSpPr>
          <p:nvPr>
            <p:ph type="dt" sz="half" idx="6"/>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9718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2/5/2024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5112" y="224815"/>
            <a:ext cx="12181771" cy="184666"/>
          </a:xfrm>
          <a:prstGeom prst="rect">
            <a:avLst/>
          </a:prstGeom>
        </p:spPr>
        <p:txBody>
          <a:bodyPr wrap="square" lIns="0" tIns="0" rIns="0" bIns="0">
            <a:spAutoFit/>
          </a:bodyPr>
          <a:lstStyle>
            <a:lvl1pPr>
              <a:defRPr sz="1200" b="0" i="0">
                <a:solidFill>
                  <a:srgbClr val="505252"/>
                </a:solidFill>
                <a:latin typeface="Calibri"/>
                <a:cs typeface="Calibri"/>
              </a:defRPr>
            </a:lvl1pPr>
          </a:lstStyle>
          <a:p>
            <a:endParaRPr/>
          </a:p>
        </p:txBody>
      </p:sp>
      <p:sp>
        <p:nvSpPr>
          <p:cNvPr id="3" name="Holder 3"/>
          <p:cNvSpPr>
            <a:spLocks noGrp="1"/>
          </p:cNvSpPr>
          <p:nvPr>
            <p:ph type="body" idx="1"/>
          </p:nvPr>
        </p:nvSpPr>
        <p:spPr>
          <a:xfrm>
            <a:off x="1128853" y="1148190"/>
            <a:ext cx="9934294"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7518271" y="6544423"/>
            <a:ext cx="4465359"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a:t>
            </a:r>
            <a:r>
              <a:rPr lang="en-US" spc="119"/>
              <a:t> </a:t>
            </a:r>
            <a:r>
              <a:rPr lang="en-US"/>
              <a:t>Hoaglan</a:t>
            </a:r>
            <a:r>
              <a:rPr lang="en-US" spc="10"/>
              <a:t>d</a:t>
            </a:r>
            <a:r>
              <a:rPr lang="en-US" spc="119"/>
              <a:t> </a:t>
            </a:r>
            <a:r>
              <a:rPr lang="en-US" spc="30"/>
              <a:t>(Bosto</a:t>
            </a:r>
            <a:r>
              <a:rPr lang="en-US" spc="40"/>
              <a:t>n</a:t>
            </a:r>
            <a:r>
              <a:rPr lang="en-US" spc="119"/>
              <a:t> </a:t>
            </a:r>
            <a:r>
              <a:rPr lang="en-US" spc="10"/>
              <a:t>Universi</a:t>
            </a:r>
            <a:r>
              <a:rPr lang="en-US" spc="-40"/>
              <a:t>t</a:t>
            </a:r>
            <a:r>
              <a:rPr lang="en-US" spc="69"/>
              <a:t>y)</a:t>
            </a:r>
            <a:r>
              <a:rPr lang="en-US"/>
              <a:t>	</a:t>
            </a:r>
            <a:r>
              <a:rPr lang="en-US" spc="-20"/>
              <a:t>30</a:t>
            </a:r>
            <a:endParaRPr lang="en-US" spc="-20" dirty="0"/>
          </a:p>
        </p:txBody>
      </p:sp>
      <p:sp>
        <p:nvSpPr>
          <p:cNvPr id="5" name="Holder 5"/>
          <p:cNvSpPr>
            <a:spLocks noGrp="1"/>
          </p:cNvSpPr>
          <p:nvPr>
            <p:ph type="dt" sz="half" idx="6"/>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1</a:t>
            </a:r>
            <a:endParaRPr lang="en-US" spc="-10" dirty="0"/>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1751528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hyperlink" Target="https://www.coursesidekick.com/statistics/study-guides/wmopen-concepts-statistics/histograms-2-of-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hyperlink" Target="https://ihpme.utoronto.ca/faculty-profile/abad-shakeri-hossain-zahr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www.rstudio.com/wp-content/uploads/2015/02/rmarkdown-cheatsheet.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lost-stats.github.io/" TargetMode="External"/><Relationship Id="rId5" Type="http://schemas.openxmlformats.org/officeDocument/2006/relationships/hyperlink" Target="https://www.amazon.ca/Data-Visualization-Introduction-Kieran-Healy/dp/0691181624/ref=asc_df_0691181624/?tag=googleshopc0c-20&amp;linkCode=df0&amp;hvadid=310482465589&amp;hvpos=&amp;hvnetw=g&amp;hvrand=3535611193758545946&amp;hvpone=&amp;hvptwo=&amp;hvqmt=&amp;hvdev=c&amp;hvdvcmdl=&amp;hvlocint=&amp;hvlocphy=9000945&amp;hvtargid=pla-747213866632&amp;psc=1" TargetMode="External"/><Relationship Id="rId4" Type="http://schemas.openxmlformats.org/officeDocument/2006/relationships/hyperlink" Target="https://www.maths.usyd.edu.au/u/UG/SM/STAT3022/r/current/Misc/data-visualization-2.1.pd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2: Correlations + Data Visualization</a:t>
            </a:r>
          </a:p>
          <a:p>
            <a:r>
              <a:rPr lang="en-US" sz="2400" dirty="0"/>
              <a:t>January 17,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Seeing Data Matters: Anscombe’s Quartet</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endParaRPr lang="en-US" sz="2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881FF3D-0A20-70BE-8B7B-5A853935CFFA}"/>
              </a:ext>
            </a:extLst>
          </p:cNvPr>
          <p:cNvPicPr>
            <a:picLocks noChangeAspect="1"/>
          </p:cNvPicPr>
          <p:nvPr/>
        </p:nvPicPr>
        <p:blipFill>
          <a:blip r:embed="rId3"/>
          <a:stretch>
            <a:fillRect/>
          </a:stretch>
        </p:blipFill>
        <p:spPr>
          <a:xfrm>
            <a:off x="629856" y="933294"/>
            <a:ext cx="10038144" cy="5673255"/>
          </a:xfrm>
          <a:prstGeom prst="rect">
            <a:avLst/>
          </a:prstGeom>
        </p:spPr>
      </p:pic>
    </p:spTree>
    <p:extLst>
      <p:ext uri="{BB962C8B-B14F-4D97-AF65-F5344CB8AC3E}">
        <p14:creationId xmlns:p14="http://schemas.microsoft.com/office/powerpoint/2010/main" val="405674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Seeing Data Matters: Anscombe’s Quartet</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A1B06E4-D14A-DD1F-0523-ED18C6D7BA72}"/>
              </a:ext>
            </a:extLst>
          </p:cNvPr>
          <p:cNvPicPr>
            <a:picLocks noChangeAspect="1"/>
          </p:cNvPicPr>
          <p:nvPr/>
        </p:nvPicPr>
        <p:blipFill>
          <a:blip r:embed="rId3"/>
          <a:stretch>
            <a:fillRect/>
          </a:stretch>
        </p:blipFill>
        <p:spPr>
          <a:xfrm>
            <a:off x="152400" y="935223"/>
            <a:ext cx="7848600" cy="5779761"/>
          </a:xfrm>
          <a:prstGeom prst="rect">
            <a:avLst/>
          </a:prstGeom>
        </p:spPr>
      </p:pic>
    </p:spTree>
    <p:extLst>
      <p:ext uri="{BB962C8B-B14F-4D97-AF65-F5344CB8AC3E}">
        <p14:creationId xmlns:p14="http://schemas.microsoft.com/office/powerpoint/2010/main" val="399293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Data Types</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latin typeface="Times New Roman" panose="02020603050405020304" pitchFamily="18" charset="0"/>
                <a:cs typeface="Times New Roman" panose="02020603050405020304" pitchFamily="18" charset="0"/>
              </a:rPr>
              <a:t>Continuous Variables</a:t>
            </a:r>
            <a:r>
              <a:rPr lang="en-US" sz="2200" dirty="0">
                <a:latin typeface="Times New Roman" panose="02020603050405020304" pitchFamily="18" charset="0"/>
                <a:cs typeface="Times New Roman" panose="02020603050405020304" pitchFamily="18" charset="0"/>
              </a:rPr>
              <a:t>: measured on the “real line” rather than integers</a:t>
            </a:r>
          </a:p>
          <a:p>
            <a:pPr lvl="1"/>
            <a:r>
              <a:rPr lang="en-US" sz="2200" dirty="0">
                <a:latin typeface="Times New Roman" panose="02020603050405020304" pitchFamily="18" charset="0"/>
                <a:cs typeface="Times New Roman" panose="02020603050405020304" pitchFamily="18" charset="0"/>
              </a:rPr>
              <a:t>Examples: income, weight, blood pressure, etc. </a:t>
            </a:r>
          </a:p>
          <a:p>
            <a:pPr lvl="1"/>
            <a:r>
              <a:rPr lang="en-US" sz="2200" dirty="0">
                <a:cs typeface="Times New Roman" panose="02020603050405020304" pitchFamily="18" charset="0"/>
              </a:rPr>
              <a:t>Anything that is continuous “enough” can be treated as continuous (e.g., income)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97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Data Types</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latin typeface="Times New Roman" panose="02020603050405020304" pitchFamily="18" charset="0"/>
                <a:cs typeface="Times New Roman" panose="02020603050405020304" pitchFamily="18" charset="0"/>
              </a:rPr>
              <a:t>Continuous Variables</a:t>
            </a:r>
            <a:r>
              <a:rPr lang="en-US" sz="2200" dirty="0">
                <a:latin typeface="Times New Roman" panose="02020603050405020304" pitchFamily="18" charset="0"/>
                <a:cs typeface="Times New Roman" panose="02020603050405020304" pitchFamily="18" charset="0"/>
              </a:rPr>
              <a:t>: measured on the “real line” rather than integers</a:t>
            </a:r>
          </a:p>
          <a:p>
            <a:pPr lvl="1"/>
            <a:r>
              <a:rPr lang="en-US" sz="2200" dirty="0">
                <a:latin typeface="Times New Roman" panose="02020603050405020304" pitchFamily="18" charset="0"/>
                <a:cs typeface="Times New Roman" panose="02020603050405020304" pitchFamily="18" charset="0"/>
              </a:rPr>
              <a:t>Examples: income, weight, blood pressure, etc. </a:t>
            </a:r>
          </a:p>
          <a:p>
            <a:pPr lvl="1"/>
            <a:r>
              <a:rPr lang="en-US" sz="2200" dirty="0">
                <a:cs typeface="Times New Roman" panose="02020603050405020304" pitchFamily="18" charset="0"/>
              </a:rPr>
              <a:t>Anything that is continuous “enough” can be treated as continuous (e.g., income)</a:t>
            </a:r>
            <a:endParaRPr lang="en-US" sz="2200" dirty="0">
              <a:latin typeface="Times New Roman" panose="02020603050405020304" pitchFamily="18" charset="0"/>
              <a:cs typeface="Times New Roman" panose="02020603050405020304" pitchFamily="18" charset="0"/>
            </a:endParaRPr>
          </a:p>
          <a:p>
            <a:pPr marL="457200" indent="-457200">
              <a:buAutoNum type="arabicPeriod"/>
            </a:pPr>
            <a:r>
              <a:rPr lang="en-US" sz="2200" b="1" dirty="0">
                <a:cs typeface="Times New Roman" panose="02020603050405020304" pitchFamily="18" charset="0"/>
              </a:rPr>
              <a:t>Discrete Variables: </a:t>
            </a:r>
            <a:r>
              <a:rPr lang="en-US" sz="2200" dirty="0">
                <a:cs typeface="Times New Roman" panose="02020603050405020304" pitchFamily="18" charset="0"/>
              </a:rPr>
              <a:t>“chunked up” </a:t>
            </a:r>
            <a:endParaRPr lang="en-US" sz="2200" b="1" dirty="0">
              <a:cs typeface="Times New Roman" panose="02020603050405020304" pitchFamily="18" charset="0"/>
            </a:endParaRPr>
          </a:p>
          <a:p>
            <a:pPr lvl="1"/>
            <a:r>
              <a:rPr lang="en-US" sz="2200" dirty="0">
                <a:cs typeface="Times New Roman" panose="02020603050405020304" pitchFamily="18" charset="0"/>
              </a:rPr>
              <a:t>Can be integers (e.g., age in years)</a:t>
            </a:r>
          </a:p>
          <a:p>
            <a:pPr lvl="1"/>
            <a:r>
              <a:rPr lang="en-US" sz="2200" dirty="0">
                <a:cs typeface="Times New Roman" panose="02020603050405020304" pitchFamily="18" charset="0"/>
              </a:rPr>
              <a:t>Can be ordinal (e.g., quantiles of marginalization) </a:t>
            </a:r>
          </a:p>
          <a:p>
            <a:pPr lvl="1"/>
            <a:r>
              <a:rPr lang="en-US" sz="2200" dirty="0">
                <a:cs typeface="Times New Roman" panose="02020603050405020304" pitchFamily="18" charset="0"/>
              </a:rPr>
              <a:t>Can be anything with limited categories (e.g., Likert scales)</a:t>
            </a:r>
          </a:p>
          <a:p>
            <a:pPr marL="274320" lvl="1" indent="0">
              <a:buNone/>
            </a:pPr>
            <a:endParaRPr lang="en-US" sz="2200" dirty="0">
              <a:cs typeface="Times New Roman" panose="02020603050405020304" pitchFamily="18" charset="0"/>
            </a:endParaRPr>
          </a:p>
          <a:p>
            <a:pPr lvl="1"/>
            <a:endParaRPr lang="en-US" sz="2200" dirty="0">
              <a:cs typeface="Times New Roman" panose="02020603050405020304" pitchFamily="18" charset="0"/>
            </a:endParaRPr>
          </a:p>
        </p:txBody>
      </p:sp>
    </p:spTree>
    <p:extLst>
      <p:ext uri="{BB962C8B-B14F-4D97-AF65-F5344CB8AC3E}">
        <p14:creationId xmlns:p14="http://schemas.microsoft.com/office/powerpoint/2010/main" val="597965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Data Types</a:t>
            </a:r>
          </a:p>
        </p:txBody>
      </p:sp>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latin typeface="Times New Roman" panose="02020603050405020304" pitchFamily="18" charset="0"/>
                <a:cs typeface="Times New Roman" panose="02020603050405020304" pitchFamily="18" charset="0"/>
              </a:rPr>
              <a:t>Continuous Variables</a:t>
            </a:r>
            <a:r>
              <a:rPr lang="en-US" sz="2200" dirty="0">
                <a:latin typeface="Times New Roman" panose="02020603050405020304" pitchFamily="18" charset="0"/>
                <a:cs typeface="Times New Roman" panose="02020603050405020304" pitchFamily="18" charset="0"/>
              </a:rPr>
              <a:t>: measured on the “real line” rather than integers</a:t>
            </a:r>
          </a:p>
          <a:p>
            <a:pPr lvl="1"/>
            <a:r>
              <a:rPr lang="en-US" sz="2200" dirty="0">
                <a:latin typeface="Times New Roman" panose="02020603050405020304" pitchFamily="18" charset="0"/>
                <a:cs typeface="Times New Roman" panose="02020603050405020304" pitchFamily="18" charset="0"/>
              </a:rPr>
              <a:t>Examples: income, weight, blood pressure, etc. </a:t>
            </a:r>
          </a:p>
          <a:p>
            <a:pPr lvl="1"/>
            <a:r>
              <a:rPr lang="en-US" sz="2200" dirty="0">
                <a:cs typeface="Times New Roman" panose="02020603050405020304" pitchFamily="18" charset="0"/>
              </a:rPr>
              <a:t>Anything that is continuous “enough” can be treated as continuous (e.g., income)</a:t>
            </a:r>
            <a:endParaRPr lang="en-US" sz="2200" dirty="0">
              <a:latin typeface="Times New Roman" panose="02020603050405020304" pitchFamily="18" charset="0"/>
              <a:cs typeface="Times New Roman" panose="02020603050405020304" pitchFamily="18" charset="0"/>
            </a:endParaRPr>
          </a:p>
          <a:p>
            <a:pPr marL="457200" indent="-457200">
              <a:buAutoNum type="arabicPeriod"/>
            </a:pPr>
            <a:r>
              <a:rPr lang="en-US" sz="2200" b="1" dirty="0">
                <a:cs typeface="Times New Roman" panose="02020603050405020304" pitchFamily="18" charset="0"/>
              </a:rPr>
              <a:t>Discrete Variables: </a:t>
            </a:r>
            <a:r>
              <a:rPr lang="en-US" sz="2200" dirty="0">
                <a:cs typeface="Times New Roman" panose="02020603050405020304" pitchFamily="18" charset="0"/>
              </a:rPr>
              <a:t>“chunked up” </a:t>
            </a:r>
            <a:endParaRPr lang="en-US" sz="2200" b="1" dirty="0">
              <a:cs typeface="Times New Roman" panose="02020603050405020304" pitchFamily="18" charset="0"/>
            </a:endParaRPr>
          </a:p>
          <a:p>
            <a:pPr lvl="1"/>
            <a:r>
              <a:rPr lang="en-US" sz="2200" dirty="0">
                <a:cs typeface="Times New Roman" panose="02020603050405020304" pitchFamily="18" charset="0"/>
              </a:rPr>
              <a:t>Can be integers (e.g., age in years)</a:t>
            </a:r>
          </a:p>
          <a:p>
            <a:pPr lvl="1"/>
            <a:r>
              <a:rPr lang="en-US" sz="2200" dirty="0">
                <a:cs typeface="Times New Roman" panose="02020603050405020304" pitchFamily="18" charset="0"/>
              </a:rPr>
              <a:t>Can be ordinal (e.g., quantiles of marginalization) </a:t>
            </a:r>
          </a:p>
          <a:p>
            <a:pPr lvl="1"/>
            <a:r>
              <a:rPr lang="en-US" sz="2200" dirty="0">
                <a:cs typeface="Times New Roman" panose="02020603050405020304" pitchFamily="18" charset="0"/>
              </a:rPr>
              <a:t>Can be anything with limited categories (e.g., Likert scales, binned household income)</a:t>
            </a:r>
          </a:p>
          <a:p>
            <a:pPr lvl="1"/>
            <a:endParaRPr lang="en-US" sz="2200" dirty="0">
              <a:cs typeface="Times New Roman" panose="02020603050405020304" pitchFamily="18" charset="0"/>
            </a:endParaRPr>
          </a:p>
          <a:p>
            <a:pPr marL="274320" lvl="1" indent="0">
              <a:buNone/>
            </a:pPr>
            <a:r>
              <a:rPr lang="en-US" sz="2200" b="1" dirty="0">
                <a:solidFill>
                  <a:schemeClr val="accent2">
                    <a:lumMod val="75000"/>
                  </a:schemeClr>
                </a:solidFill>
                <a:cs typeface="Times New Roman" panose="02020603050405020304" pitchFamily="18" charset="0"/>
              </a:rPr>
              <a:t>How we view this data depends on its underlying structure! </a:t>
            </a:r>
          </a:p>
          <a:p>
            <a:pPr marL="274320" lvl="1" indent="0">
              <a:buNone/>
            </a:pPr>
            <a:r>
              <a:rPr lang="en-US" sz="2200" dirty="0">
                <a:cs typeface="Times New Roman" panose="02020603050405020304" pitchFamily="18" charset="0"/>
              </a:rPr>
              <a:t>Good visualization conveys the assumptions and limitations as well as takeaways</a:t>
            </a:r>
          </a:p>
        </p:txBody>
      </p:sp>
    </p:spTree>
    <p:extLst>
      <p:ext uri="{BB962C8B-B14F-4D97-AF65-F5344CB8AC3E}">
        <p14:creationId xmlns:p14="http://schemas.microsoft.com/office/powerpoint/2010/main" val="3142007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Summarizing Data: Central Tendency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cs typeface="Times New Roman" panose="02020603050405020304" pitchFamily="18" charset="0"/>
                  </a:rPr>
                  <a:t>Mean</a:t>
                </a:r>
                <a:r>
                  <a:rPr lang="en-US" sz="2200" dirty="0">
                    <a:cs typeface="Times New Roman" panose="02020603050405020304" pitchFamily="18" charset="0"/>
                  </a:rPr>
                  <a:t>: the (weighted) average of all data points</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i="1" smtClean="0">
                              <a:latin typeface="Cambria Math" panose="02040503050406030204" pitchFamily="18" charset="0"/>
                              <a:cs typeface="Times New Roman" panose="02020603050405020304" pitchFamily="18" charset="0"/>
                            </a:rPr>
                          </m:ctrlPr>
                        </m:barPr>
                        <m:e>
                          <m:r>
                            <a:rPr lang="en-US" sz="2200" b="0" i="1" smtClean="0">
                              <a:latin typeface="Cambria Math" panose="02040503050406030204" pitchFamily="18" charset="0"/>
                              <a:cs typeface="Times New Roman" panose="02020603050405020304" pitchFamily="18" charset="0"/>
                            </a:rPr>
                            <m:t>𝑥</m:t>
                          </m:r>
                        </m:e>
                      </m:bar>
                      <m:r>
                        <a:rPr lang="en-US" sz="2200" b="0" i="1" smtClean="0">
                          <a:latin typeface="Cambria Math" panose="02040503050406030204" pitchFamily="18" charset="0"/>
                          <a:cs typeface="Times New Roman" panose="02020603050405020304" pitchFamily="18" charset="0"/>
                        </a:rPr>
                        <m:t>=</m:t>
                      </m:r>
                      <m:f>
                        <m:fPr>
                          <m:ctrlPr>
                            <a:rPr lang="en-US" sz="220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1</m:t>
                          </m:r>
                        </m:num>
                        <m:den>
                          <m:r>
                            <a:rPr lang="en-US" sz="2200" b="0" i="1" smtClean="0">
                              <a:latin typeface="Cambria Math" panose="02040503050406030204" pitchFamily="18" charset="0"/>
                              <a:cs typeface="Times New Roman" panose="02020603050405020304" pitchFamily="18" charset="0"/>
                            </a:rPr>
                            <m:t>𝑛</m:t>
                          </m:r>
                        </m:den>
                      </m:f>
                      <m:nary>
                        <m:naryPr>
                          <m:chr m:val="∑"/>
                          <m:supHide m:val="on"/>
                          <m:ctrlPr>
                            <a:rPr lang="en-US" sz="2200" i="1" smtClean="0">
                              <a:latin typeface="Cambria Math" panose="02040503050406030204" pitchFamily="18" charset="0"/>
                              <a:cs typeface="Times New Roman" panose="02020603050405020304" pitchFamily="18" charset="0"/>
                            </a:rPr>
                          </m:ctrlPr>
                        </m:naryPr>
                        <m:sub>
                          <m:r>
                            <a:rPr lang="en-US" sz="2200" b="0" i="1" smtClean="0">
                              <a:latin typeface="Cambria Math" panose="02040503050406030204" pitchFamily="18" charset="0"/>
                              <a:cs typeface="Times New Roman" panose="02020603050405020304" pitchFamily="18" charset="0"/>
                            </a:rPr>
                            <m:t>𝑖</m:t>
                          </m:r>
                        </m:sub>
                        <m:sup/>
                        <m:e>
                          <m:sSub>
                            <m:sSubPr>
                              <m:ctrlPr>
                                <a:rPr lang="en-US" sz="220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𝑥</m:t>
                              </m:r>
                            </m:e>
                            <m:sub>
                              <m:r>
                                <a:rPr lang="en-US" sz="2200" b="0" i="1" smtClean="0">
                                  <a:latin typeface="Cambria Math" panose="02040503050406030204" pitchFamily="18" charset="0"/>
                                  <a:cs typeface="Times New Roman" panose="02020603050405020304" pitchFamily="18" charset="0"/>
                                </a:rPr>
                                <m:t>𝑖</m:t>
                              </m:r>
                            </m:sub>
                          </m:sSub>
                        </m:e>
                      </m:nary>
                    </m:oMath>
                  </m:oMathPara>
                </a14:m>
                <a:endParaRPr lang="en-US" sz="2200" dirty="0">
                  <a:cs typeface="Times New Roman" panose="02020603050405020304" pitchFamily="18" charset="0"/>
                </a:endParaRPr>
              </a:p>
              <a:p>
                <a:r>
                  <a:rPr lang="en-US" sz="2200" dirty="0">
                    <a:cs typeface="Times New Roman" panose="02020603050405020304" pitchFamily="18" charset="0"/>
                  </a:rPr>
                  <a:t>Most helpful for data with no outliers!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358" t="-1068"/>
                </a:stretch>
              </a:blipFill>
            </p:spPr>
            <p:txBody>
              <a:bodyPr/>
              <a:lstStyle/>
              <a:p>
                <a:r>
                  <a:rPr lang="en-US">
                    <a:noFill/>
                  </a:rPr>
                  <a:t> </a:t>
                </a:r>
              </a:p>
            </p:txBody>
          </p:sp>
        </mc:Fallback>
      </mc:AlternateContent>
      <p:pic>
        <p:nvPicPr>
          <p:cNvPr id="1026" name="Picture 2" descr="Anna J. Egalite on X: &quot;In my intro stats class today, I told students the  median is a ”resistant” measure of a distribution's center &amp;amp; is often  preferred to the mean in">
            <a:extLst>
              <a:ext uri="{FF2B5EF4-FFF2-40B4-BE49-F238E27FC236}">
                <a16:creationId xmlns:a16="http://schemas.microsoft.com/office/drawing/2014/main" id="{BFCB3366-0E91-75F7-16DA-ABC3527D7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1" y="2911320"/>
            <a:ext cx="5543550" cy="3609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403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Summarizing Data: Central Tendency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cs typeface="Times New Roman" panose="02020603050405020304" pitchFamily="18" charset="0"/>
                  </a:rPr>
                  <a:t>Mean</a:t>
                </a:r>
                <a:r>
                  <a:rPr lang="en-US" sz="2200" dirty="0">
                    <a:cs typeface="Times New Roman" panose="02020603050405020304" pitchFamily="18" charset="0"/>
                  </a:rPr>
                  <a:t>: the (weighted) average of all data points</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i="1" smtClean="0">
                              <a:latin typeface="Cambria Math" panose="02040503050406030204" pitchFamily="18" charset="0"/>
                              <a:cs typeface="Times New Roman" panose="02020603050405020304" pitchFamily="18" charset="0"/>
                            </a:rPr>
                          </m:ctrlPr>
                        </m:barPr>
                        <m:e>
                          <m:r>
                            <a:rPr lang="en-US" sz="2200" b="0" i="1" smtClean="0">
                              <a:latin typeface="Cambria Math" panose="02040503050406030204" pitchFamily="18" charset="0"/>
                              <a:cs typeface="Times New Roman" panose="02020603050405020304" pitchFamily="18" charset="0"/>
                            </a:rPr>
                            <m:t>𝑥</m:t>
                          </m:r>
                        </m:e>
                      </m:bar>
                      <m:r>
                        <a:rPr lang="en-US" sz="2200" b="0" i="1" smtClean="0">
                          <a:latin typeface="Cambria Math" panose="02040503050406030204" pitchFamily="18" charset="0"/>
                          <a:cs typeface="Times New Roman" panose="02020603050405020304" pitchFamily="18" charset="0"/>
                        </a:rPr>
                        <m:t>=</m:t>
                      </m:r>
                      <m:f>
                        <m:fPr>
                          <m:ctrlPr>
                            <a:rPr lang="en-US" sz="220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1</m:t>
                          </m:r>
                        </m:num>
                        <m:den>
                          <m:r>
                            <a:rPr lang="en-US" sz="2200" b="0" i="1" smtClean="0">
                              <a:latin typeface="Cambria Math" panose="02040503050406030204" pitchFamily="18" charset="0"/>
                              <a:cs typeface="Times New Roman" panose="02020603050405020304" pitchFamily="18" charset="0"/>
                            </a:rPr>
                            <m:t>𝑛</m:t>
                          </m:r>
                        </m:den>
                      </m:f>
                      <m:nary>
                        <m:naryPr>
                          <m:chr m:val="∑"/>
                          <m:supHide m:val="on"/>
                          <m:ctrlPr>
                            <a:rPr lang="en-US" sz="2200" i="1" smtClean="0">
                              <a:latin typeface="Cambria Math" panose="02040503050406030204" pitchFamily="18" charset="0"/>
                              <a:cs typeface="Times New Roman" panose="02020603050405020304" pitchFamily="18" charset="0"/>
                            </a:rPr>
                          </m:ctrlPr>
                        </m:naryPr>
                        <m:sub>
                          <m:r>
                            <a:rPr lang="en-US" sz="2200" b="0" i="1" smtClean="0">
                              <a:latin typeface="Cambria Math" panose="02040503050406030204" pitchFamily="18" charset="0"/>
                              <a:cs typeface="Times New Roman" panose="02020603050405020304" pitchFamily="18" charset="0"/>
                            </a:rPr>
                            <m:t>𝑖</m:t>
                          </m:r>
                        </m:sub>
                        <m:sup/>
                        <m:e>
                          <m:sSub>
                            <m:sSubPr>
                              <m:ctrlPr>
                                <a:rPr lang="en-US" sz="220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𝑥</m:t>
                              </m:r>
                            </m:e>
                            <m:sub>
                              <m:r>
                                <a:rPr lang="en-US" sz="2200" b="0" i="1" smtClean="0">
                                  <a:latin typeface="Cambria Math" panose="02040503050406030204" pitchFamily="18" charset="0"/>
                                  <a:cs typeface="Times New Roman" panose="02020603050405020304" pitchFamily="18" charset="0"/>
                                </a:rPr>
                                <m:t>𝑖</m:t>
                              </m:r>
                            </m:sub>
                          </m:sSub>
                        </m:e>
                      </m:nary>
                    </m:oMath>
                  </m:oMathPara>
                </a14:m>
                <a:endParaRPr lang="en-US" sz="2200" dirty="0">
                  <a:cs typeface="Times New Roman" panose="02020603050405020304" pitchFamily="18" charset="0"/>
                </a:endParaRPr>
              </a:p>
              <a:p>
                <a:pPr marL="0" indent="0">
                  <a:buNone/>
                </a:pPr>
                <a:endParaRPr lang="en-US" sz="2200" b="1" dirty="0">
                  <a:cs typeface="Times New Roman" panose="02020603050405020304" pitchFamily="18" charset="0"/>
                </a:endParaRPr>
              </a:p>
              <a:p>
                <a:pPr marL="0" indent="0">
                  <a:buNone/>
                </a:pPr>
                <a:r>
                  <a:rPr lang="en-US" sz="2200" b="1" dirty="0">
                    <a:cs typeface="Times New Roman" panose="02020603050405020304" pitchFamily="18" charset="0"/>
                  </a:rPr>
                  <a:t>2. Median: </a:t>
                </a:r>
                <a:r>
                  <a:rPr lang="en-US" sz="2200" dirty="0">
                    <a:cs typeface="Times New Roman" panose="02020603050405020304" pitchFamily="18" charset="0"/>
                  </a:rPr>
                  <a:t>More informative when there is </a:t>
                </a:r>
                <a:r>
                  <a:rPr lang="en-US" sz="2200" i="1" dirty="0">
                    <a:cs typeface="Times New Roman" panose="02020603050405020304" pitchFamily="18" charset="0"/>
                  </a:rPr>
                  <a:t>skew </a:t>
                </a:r>
                <a:r>
                  <a:rPr lang="en-US" sz="2200" dirty="0">
                    <a:cs typeface="Times New Roman" panose="02020603050405020304" pitchFamily="18" charset="0"/>
                  </a:rPr>
                  <a:t>from outliers</a:t>
                </a:r>
              </a:p>
              <a:p>
                <a:r>
                  <a:rPr lang="en-US" sz="2200" dirty="0">
                    <a:cs typeface="Times New Roman" panose="02020603050405020304" pitchFamily="18" charset="0"/>
                  </a:rPr>
                  <a:t>Median is just the “middle value” of the data when ranked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776" t="-1068"/>
                </a:stretch>
              </a:blipFill>
            </p:spPr>
            <p:txBody>
              <a:bodyPr/>
              <a:lstStyle/>
              <a:p>
                <a:r>
                  <a:rPr lang="en-US">
                    <a:noFill/>
                  </a:rPr>
                  <a:t> </a:t>
                </a:r>
              </a:p>
            </p:txBody>
          </p:sp>
        </mc:Fallback>
      </mc:AlternateContent>
      <p:pic>
        <p:nvPicPr>
          <p:cNvPr id="1028" name="Picture 4" descr="Mean, Median, Mode: Essential. But what do we know?… | by Leonardo Wijaya |  Medium">
            <a:extLst>
              <a:ext uri="{FF2B5EF4-FFF2-40B4-BE49-F238E27FC236}">
                <a16:creationId xmlns:a16="http://schemas.microsoft.com/office/drawing/2014/main" id="{662898DB-CD1C-B370-07F6-8F541B795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902" y="4191000"/>
            <a:ext cx="7746423" cy="2329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013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Summarizing Data: Central Tendency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457200" indent="-457200">
                  <a:buAutoNum type="arabicPeriod"/>
                </a:pPr>
                <a:r>
                  <a:rPr lang="en-US" sz="2200" b="1" dirty="0">
                    <a:cs typeface="Times New Roman" panose="02020603050405020304" pitchFamily="18" charset="0"/>
                  </a:rPr>
                  <a:t>Mean</a:t>
                </a:r>
                <a:r>
                  <a:rPr lang="en-US" sz="2200" dirty="0">
                    <a:cs typeface="Times New Roman" panose="02020603050405020304" pitchFamily="18" charset="0"/>
                  </a:rPr>
                  <a:t>: the (weighted) average of all data points</a:t>
                </a:r>
                <a:endParaRPr lang="en-US" sz="2200" b="1" dirty="0">
                  <a:cs typeface="Times New Roman" panose="02020603050405020304" pitchFamily="18" charset="0"/>
                </a:endParaRPr>
              </a:p>
              <a:p>
                <a:pPr marL="0" indent="0">
                  <a:buNone/>
                </a:pPr>
                <a:r>
                  <a:rPr lang="en-US" sz="2200" b="1" dirty="0">
                    <a:cs typeface="Times New Roman" panose="02020603050405020304" pitchFamily="18" charset="0"/>
                  </a:rPr>
                  <a:t>2. Median: </a:t>
                </a:r>
                <a:r>
                  <a:rPr lang="en-US" sz="2200" dirty="0">
                    <a:cs typeface="Times New Roman" panose="02020603050405020304" pitchFamily="18" charset="0"/>
                  </a:rPr>
                  <a:t>More informative when there is </a:t>
                </a:r>
                <a:r>
                  <a:rPr lang="en-US" sz="2200" i="1" dirty="0">
                    <a:cs typeface="Times New Roman" panose="02020603050405020304" pitchFamily="18" charset="0"/>
                  </a:rPr>
                  <a:t>skew </a:t>
                </a:r>
                <a:r>
                  <a:rPr lang="en-US" sz="2200" dirty="0">
                    <a:cs typeface="Times New Roman" panose="02020603050405020304" pitchFamily="18" charset="0"/>
                  </a:rPr>
                  <a:t>from outliers</a:t>
                </a:r>
              </a:p>
              <a:p>
                <a:pPr marL="0" indent="0">
                  <a:buNone/>
                </a:pPr>
                <a:r>
                  <a:rPr lang="en-US" sz="2200" b="1" dirty="0">
                    <a:cs typeface="Times New Roman" panose="02020603050405020304" pitchFamily="18" charset="0"/>
                  </a:rPr>
                  <a:t>3. Quantiles: </a:t>
                </a:r>
                <a:r>
                  <a:rPr lang="en-US" sz="2200" dirty="0">
                    <a:cs typeface="Times New Roman" panose="02020603050405020304" pitchFamily="18" charset="0"/>
                  </a:rPr>
                  <a:t>Indicates the “spread” of the data</a:t>
                </a:r>
              </a:p>
              <a:p>
                <a:r>
                  <a:rPr lang="en-US" sz="2200" dirty="0">
                    <a:cs typeface="Times New Roman" panose="02020603050405020304" pitchFamily="18" charset="0"/>
                  </a:rPr>
                  <a:t>The </a:t>
                </a:r>
                <a:r>
                  <a:rPr lang="en-US" sz="2200" i="1" dirty="0">
                    <a:cs typeface="Times New Roman" panose="02020603050405020304" pitchFamily="18" charset="0"/>
                  </a:rPr>
                  <a:t>k-</a:t>
                </a:r>
                <a:r>
                  <a:rPr lang="en-US" sz="2200" dirty="0" err="1">
                    <a:cs typeface="Times New Roman" panose="02020603050405020304" pitchFamily="18" charset="0"/>
                  </a:rPr>
                  <a:t>th</a:t>
                </a:r>
                <a:r>
                  <a:rPr lang="en-US" sz="2200" dirty="0">
                    <a:cs typeface="Times New Roman" panose="02020603050405020304" pitchFamily="18" charset="0"/>
                  </a:rPr>
                  <a:t> </a:t>
                </a:r>
                <a:r>
                  <a:rPr lang="en-US" sz="2200" i="1" dirty="0">
                    <a:cs typeface="Times New Roman" panose="02020603050405020304" pitchFamily="18" charset="0"/>
                  </a:rPr>
                  <a:t>q</a:t>
                </a:r>
                <a:r>
                  <a:rPr lang="en-US" sz="2200" dirty="0">
                    <a:cs typeface="Times New Roman" panose="02020603050405020304" pitchFamily="18" charset="0"/>
                  </a:rPr>
                  <a:t>-quantile is the number such that the bin between </a:t>
                </a:r>
                <a:r>
                  <a:rPr lang="en-US" sz="2200" i="1" dirty="0">
                    <a:cs typeface="Times New Roman" panose="02020603050405020304" pitchFamily="18" charset="0"/>
                  </a:rPr>
                  <a:t>k-1 </a:t>
                </a:r>
                <a:r>
                  <a:rPr lang="en-US" sz="2200" dirty="0">
                    <a:cs typeface="Times New Roman" panose="02020603050405020304" pitchFamily="18" charset="0"/>
                  </a:rPr>
                  <a:t>and </a:t>
                </a:r>
                <a:r>
                  <a:rPr lang="en-US" sz="2200" i="1" dirty="0">
                    <a:cs typeface="Times New Roman" panose="02020603050405020304" pitchFamily="18" charset="0"/>
                  </a:rPr>
                  <a:t>k </a:t>
                </a:r>
                <a:r>
                  <a:rPr lang="en-US" sz="2200" dirty="0">
                    <a:cs typeface="Times New Roman" panose="02020603050405020304" pitchFamily="18" charset="0"/>
                  </a:rPr>
                  <a:t>represents </a:t>
                </a:r>
                <a:r>
                  <a:rPr lang="en-US" sz="2200" i="1" dirty="0">
                    <a:cs typeface="Times New Roman" panose="02020603050405020304" pitchFamily="18" charset="0"/>
                  </a:rPr>
                  <a:t>1/q </a:t>
                </a:r>
                <a:r>
                  <a:rPr lang="en-US" sz="2200" dirty="0">
                    <a:cs typeface="Times New Roman" panose="02020603050405020304" pitchFamily="18" charset="0"/>
                  </a:rPr>
                  <a:t>of the data: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Pr</m:t>
                        </m:r>
                      </m:fName>
                      <m:e>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𝑋</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𝑥</m:t>
                            </m:r>
                          </m:e>
                        </m:d>
                      </m:e>
                    </m:func>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𝑘</m:t>
                        </m:r>
                      </m:num>
                      <m:den>
                        <m:r>
                          <a:rPr lang="en-US" sz="2200" b="0" i="1" smtClean="0">
                            <a:latin typeface="Cambria Math" panose="02040503050406030204" pitchFamily="18" charset="0"/>
                            <a:cs typeface="Times New Roman" panose="02020603050405020304" pitchFamily="18" charset="0"/>
                          </a:rPr>
                          <m:t>𝑞</m:t>
                        </m:r>
                      </m:den>
                    </m:f>
                  </m:oMath>
                </a14:m>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776" t="-106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scriptive statistics - representing quantile like quartile in form of  normal distribution curve - Cross Validated">
            <a:extLst>
              <a:ext uri="{FF2B5EF4-FFF2-40B4-BE49-F238E27FC236}">
                <a16:creationId xmlns:a16="http://schemas.microsoft.com/office/drawing/2014/main" id="{42F9A31E-C953-A893-F54E-CED1DE085C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860"/>
          <a:stretch/>
        </p:blipFill>
        <p:spPr bwMode="auto">
          <a:xfrm>
            <a:off x="7162800" y="2958380"/>
            <a:ext cx="4065548" cy="383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65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8874" y="677863"/>
            <a:ext cx="4534047" cy="1325562"/>
          </a:xfrm>
        </p:spPr>
        <p:txBody>
          <a:bodyPr>
            <a:normAutofit/>
          </a:bodyPr>
          <a:lstStyle/>
          <a:p>
            <a:r>
              <a:rPr lang="en-US" sz="3700">
                <a:latin typeface="Times New Roman" panose="02020603050405020304" pitchFamily="18" charset="0"/>
                <a:cs typeface="Times New Roman" panose="02020603050405020304" pitchFamily="18" charset="0"/>
              </a:rPr>
              <a:t>Choose Visualizations Carefully</a:t>
            </a:r>
          </a:p>
        </p:txBody>
      </p:sp>
      <p:sp>
        <p:nvSpPr>
          <p:cNvPr id="3" name="Content Placeholder 2"/>
          <p:cNvSpPr>
            <a:spLocks noGrp="1"/>
          </p:cNvSpPr>
          <p:nvPr>
            <p:ph idx="1"/>
          </p:nvPr>
        </p:nvSpPr>
        <p:spPr>
          <a:xfrm>
            <a:off x="718874" y="2325158"/>
            <a:ext cx="4534048" cy="3854979"/>
          </a:xfrm>
        </p:spPr>
        <p:txBody>
          <a:bodyPr>
            <a:normAutofit/>
          </a:bodyPr>
          <a:lstStyle/>
          <a:p>
            <a:r>
              <a:rPr lang="en-US" sz="2400" dirty="0">
                <a:latin typeface="Times New Roman" panose="02020603050405020304" pitchFamily="18" charset="0"/>
                <a:cs typeface="Times New Roman" panose="02020603050405020304" pitchFamily="18" charset="0"/>
              </a:rPr>
              <a:t>Not everything is informative</a:t>
            </a:r>
          </a:p>
          <a:p>
            <a:r>
              <a:rPr lang="en-US" sz="2400" dirty="0">
                <a:cs typeface="Times New Roman" panose="02020603050405020304" pitchFamily="18" charset="0"/>
              </a:rPr>
              <a:t>Some can be downright misleading</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5" descr="A screenshot of a social media post&#10;&#10;Description automatically generated">
            <a:extLst>
              <a:ext uri="{FF2B5EF4-FFF2-40B4-BE49-F238E27FC236}">
                <a16:creationId xmlns:a16="http://schemas.microsoft.com/office/drawing/2014/main" id="{4EEF7CF0-D986-A414-EAD2-0E3413569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144" y="48652"/>
            <a:ext cx="5696262" cy="7723748"/>
          </a:xfrm>
          <a:prstGeom prst="rect">
            <a:avLst/>
          </a:prstGeom>
        </p:spPr>
      </p:pic>
    </p:spTree>
    <p:extLst>
      <p:ext uri="{BB962C8B-B14F-4D97-AF65-F5344CB8AC3E}">
        <p14:creationId xmlns:p14="http://schemas.microsoft.com/office/powerpoint/2010/main" val="288493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Visualizing Data: Histograms</a:t>
            </a:r>
          </a:p>
        </p:txBody>
      </p:sp>
      <p:sp>
        <p:nvSpPr>
          <p:cNvPr id="3" name="Content Placeholder 2"/>
          <p:cNvSpPr>
            <a:spLocks noGrp="1"/>
          </p:cNvSpPr>
          <p:nvPr>
            <p:ph idx="1"/>
          </p:nvPr>
        </p:nvSpPr>
        <p:spPr>
          <a:xfrm>
            <a:off x="609600" y="1066801"/>
            <a:ext cx="10210800" cy="5141388"/>
          </a:xfrm>
        </p:spPr>
        <p:txBody>
          <a:bodyPr>
            <a:noAutofit/>
          </a:bodyPr>
          <a:lstStyle/>
          <a:p>
            <a:r>
              <a:rPr lang="en-US" sz="2200" dirty="0">
                <a:cs typeface="Times New Roman" panose="02020603050405020304" pitchFamily="18" charset="0"/>
              </a:rPr>
              <a:t>Histograms are useful for immediately visualizing the whole distribution </a:t>
            </a:r>
          </a:p>
          <a:p>
            <a:pPr lvl="1"/>
            <a:r>
              <a:rPr lang="en-US" sz="2000" dirty="0">
                <a:cs typeface="Times New Roman" panose="02020603050405020304" pitchFamily="18" charset="0"/>
              </a:rPr>
              <a:t>Can easily “eyeball” mean, median, skew, quantiles</a:t>
            </a: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22D9FA8-ABE6-885B-6ED0-C2B6B009FC9A}"/>
              </a:ext>
            </a:extLst>
          </p:cNvPr>
          <p:cNvPicPr>
            <a:picLocks noChangeAspect="1"/>
          </p:cNvPicPr>
          <p:nvPr/>
        </p:nvPicPr>
        <p:blipFill>
          <a:blip r:embed="rId4"/>
          <a:stretch>
            <a:fillRect/>
          </a:stretch>
        </p:blipFill>
        <p:spPr>
          <a:xfrm>
            <a:off x="2362200" y="1828800"/>
            <a:ext cx="6972782" cy="4846169"/>
          </a:xfrm>
          <a:prstGeom prst="rect">
            <a:avLst/>
          </a:prstGeom>
        </p:spPr>
      </p:pic>
    </p:spTree>
    <p:extLst>
      <p:ext uri="{BB962C8B-B14F-4D97-AF65-F5344CB8AC3E}">
        <p14:creationId xmlns:p14="http://schemas.microsoft.com/office/powerpoint/2010/main" val="1094225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Statistical thinking has a lot to offer</a:t>
            </a:r>
          </a:p>
          <a:p>
            <a:r>
              <a:rPr lang="en-US" sz="2800" dirty="0"/>
              <a:t>But we have to be careful how we apply it</a:t>
            </a:r>
          </a:p>
          <a:p>
            <a:r>
              <a:rPr lang="en-US" sz="2800" dirty="0"/>
              <a:t>Quantifying uncertainty is vital for good research and understanding the world</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Visualizing our data</a:t>
            </a:r>
          </a:p>
          <a:p>
            <a:r>
              <a:rPr lang="en-US" sz="2800" dirty="0"/>
              <a:t>Thinking about correlations </a:t>
            </a:r>
          </a:p>
          <a:p>
            <a:r>
              <a:rPr lang="en-US" sz="2800" dirty="0" err="1"/>
              <a:t>IntRoduction</a:t>
            </a:r>
            <a:r>
              <a:rPr lang="en-US" sz="2800" dirty="0"/>
              <a:t> to R</a:t>
            </a:r>
          </a:p>
        </p:txBody>
      </p:sp>
    </p:spTree>
    <p:extLst>
      <p:ext uri="{BB962C8B-B14F-4D97-AF65-F5344CB8AC3E}">
        <p14:creationId xmlns:p14="http://schemas.microsoft.com/office/powerpoint/2010/main" val="317253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Visualizing Data: Histograms</a:t>
            </a:r>
          </a:p>
        </p:txBody>
      </p:sp>
      <p:sp>
        <p:nvSpPr>
          <p:cNvPr id="3" name="Content Placeholder 2"/>
          <p:cNvSpPr>
            <a:spLocks noGrp="1"/>
          </p:cNvSpPr>
          <p:nvPr>
            <p:ph idx="1"/>
          </p:nvPr>
        </p:nvSpPr>
        <p:spPr>
          <a:xfrm>
            <a:off x="609600" y="1066801"/>
            <a:ext cx="10210800" cy="5141388"/>
          </a:xfrm>
        </p:spPr>
        <p:txBody>
          <a:bodyPr>
            <a:noAutofit/>
          </a:bodyPr>
          <a:lstStyle/>
          <a:p>
            <a:r>
              <a:rPr lang="en-US" sz="2200" dirty="0">
                <a:cs typeface="Times New Roman" panose="02020603050405020304" pitchFamily="18" charset="0"/>
              </a:rPr>
              <a:t>Histograms are useful for immediately visualizing the whole distribution </a:t>
            </a:r>
          </a:p>
          <a:p>
            <a:pPr lvl="1"/>
            <a:r>
              <a:rPr lang="en-US" sz="2000" dirty="0">
                <a:cs typeface="Times New Roman" panose="02020603050405020304" pitchFamily="18" charset="0"/>
              </a:rPr>
              <a:t>Can easily “eyeball” mean, median, skew, quantiles</a:t>
            </a:r>
          </a:p>
          <a:p>
            <a:pPr marL="0" indent="0">
              <a:buNone/>
            </a:pPr>
            <a:r>
              <a:rPr lang="en-US" sz="2200" b="1" dirty="0">
                <a:cs typeface="Times New Roman" panose="02020603050405020304" pitchFamily="18" charset="0"/>
              </a:rPr>
              <a:t>Downsides: </a:t>
            </a:r>
            <a:endParaRPr lang="en-US" sz="2200" dirty="0">
              <a:cs typeface="Times New Roman" panose="02020603050405020304" pitchFamily="18" charset="0"/>
            </a:endParaRPr>
          </a:p>
          <a:p>
            <a:r>
              <a:rPr lang="en-US" sz="2200" dirty="0">
                <a:cs typeface="Times New Roman" panose="02020603050405020304" pitchFamily="18" charset="0"/>
              </a:rPr>
              <a:t>Easily changed by bin widths </a:t>
            </a: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D20FAB-7456-BD37-71D8-3F413995E125}"/>
              </a:ext>
            </a:extLst>
          </p:cNvPr>
          <p:cNvPicPr>
            <a:picLocks noChangeAspect="1"/>
          </p:cNvPicPr>
          <p:nvPr/>
        </p:nvPicPr>
        <p:blipFill>
          <a:blip r:embed="rId4"/>
          <a:stretch>
            <a:fillRect/>
          </a:stretch>
        </p:blipFill>
        <p:spPr>
          <a:xfrm>
            <a:off x="610565" y="2895600"/>
            <a:ext cx="10589023" cy="3124200"/>
          </a:xfrm>
          <a:prstGeom prst="rect">
            <a:avLst/>
          </a:prstGeom>
        </p:spPr>
      </p:pic>
    </p:spTree>
    <p:extLst>
      <p:ext uri="{BB962C8B-B14F-4D97-AF65-F5344CB8AC3E}">
        <p14:creationId xmlns:p14="http://schemas.microsoft.com/office/powerpoint/2010/main" val="3947188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Visualizing Data: Histograms</a:t>
            </a:r>
          </a:p>
        </p:txBody>
      </p:sp>
      <p:sp>
        <p:nvSpPr>
          <p:cNvPr id="3" name="Content Placeholder 2"/>
          <p:cNvSpPr>
            <a:spLocks noGrp="1"/>
          </p:cNvSpPr>
          <p:nvPr>
            <p:ph idx="1"/>
          </p:nvPr>
        </p:nvSpPr>
        <p:spPr>
          <a:xfrm>
            <a:off x="609600" y="1066801"/>
            <a:ext cx="10210800" cy="5141388"/>
          </a:xfrm>
        </p:spPr>
        <p:txBody>
          <a:bodyPr>
            <a:noAutofit/>
          </a:bodyPr>
          <a:lstStyle/>
          <a:p>
            <a:r>
              <a:rPr lang="en-US" sz="2200" dirty="0">
                <a:cs typeface="Times New Roman" panose="02020603050405020304" pitchFamily="18" charset="0"/>
              </a:rPr>
              <a:t>Histograms are useful for immediately visualizing the whole distribution </a:t>
            </a:r>
          </a:p>
          <a:p>
            <a:pPr lvl="1"/>
            <a:r>
              <a:rPr lang="en-US" sz="2000" dirty="0">
                <a:cs typeface="Times New Roman" panose="02020603050405020304" pitchFamily="18" charset="0"/>
              </a:rPr>
              <a:t>Can easily “eyeball” mean, median, skew, quantiles</a:t>
            </a:r>
          </a:p>
          <a:p>
            <a:pPr marL="0" indent="0">
              <a:buNone/>
            </a:pPr>
            <a:r>
              <a:rPr lang="en-US" sz="2200" b="1" dirty="0">
                <a:cs typeface="Times New Roman" panose="02020603050405020304" pitchFamily="18" charset="0"/>
              </a:rPr>
              <a:t>Downsides: </a:t>
            </a:r>
            <a:endParaRPr lang="en-US" sz="2200" dirty="0">
              <a:cs typeface="Times New Roman" panose="02020603050405020304" pitchFamily="18" charset="0"/>
            </a:endParaRPr>
          </a:p>
          <a:p>
            <a:r>
              <a:rPr lang="en-US" sz="2200" dirty="0">
                <a:cs typeface="Times New Roman" panose="02020603050405020304" pitchFamily="18" charset="0"/>
              </a:rPr>
              <a:t>Easily changed by bin widths: </a:t>
            </a:r>
            <a:r>
              <a:rPr lang="en-US" sz="2200" dirty="0">
                <a:cs typeface="Times New Roman" panose="02020603050405020304" pitchFamily="18" charset="0"/>
                <a:hlinkClick r:id="rId3"/>
              </a:rPr>
              <a:t>see this site</a:t>
            </a:r>
            <a:endParaRPr lang="en-US" sz="2200" dirty="0">
              <a:cs typeface="Times New Roman" panose="02020603050405020304" pitchFamily="18" charset="0"/>
            </a:endParaRPr>
          </a:p>
          <a:p>
            <a:r>
              <a:rPr lang="en-US" sz="2200" dirty="0">
                <a:cs typeface="Times New Roman" panose="02020603050405020304" pitchFamily="18" charset="0"/>
              </a:rPr>
              <a:t>This is a form of “data smoothing,” which falls into the bucket of “data massage” </a:t>
            </a:r>
          </a:p>
          <a:p>
            <a:r>
              <a:rPr lang="en-US" sz="2200" dirty="0">
                <a:cs typeface="Times New Roman" panose="02020603050405020304" pitchFamily="18" charset="0"/>
              </a:rPr>
              <a:t>This is a helpful part of data cleaning! We can’t visualize every point of a 1M observation data set with 50+ variables</a:t>
            </a:r>
          </a:p>
          <a:p>
            <a:r>
              <a:rPr lang="en-US" sz="2200" dirty="0">
                <a:cs typeface="Times New Roman" panose="02020603050405020304" pitchFamily="18" charset="0"/>
              </a:rPr>
              <a:t>But we do need to watch out for: </a:t>
            </a:r>
          </a:p>
          <a:p>
            <a:pPr lvl="1"/>
            <a:r>
              <a:rPr lang="en-US" sz="2000" dirty="0">
                <a:cs typeface="Times New Roman" panose="02020603050405020304" pitchFamily="18" charset="0"/>
              </a:rPr>
              <a:t>“Sense checks” where we drop nonsense values</a:t>
            </a:r>
          </a:p>
          <a:p>
            <a:pPr lvl="1"/>
            <a:r>
              <a:rPr lang="en-US" sz="2000" dirty="0">
                <a:cs typeface="Times New Roman" panose="02020603050405020304" pitchFamily="18" charset="0"/>
              </a:rPr>
              <a:t>Ignoring missing data</a:t>
            </a:r>
          </a:p>
          <a:p>
            <a:pPr lvl="1"/>
            <a:r>
              <a:rPr lang="en-US" sz="2000" dirty="0">
                <a:cs typeface="Times New Roman" panose="02020603050405020304" pitchFamily="18" charset="0"/>
              </a:rPr>
              <a:t>Adjusting data (inflation, normalizing, etc. )</a:t>
            </a:r>
          </a:p>
          <a:p>
            <a:pPr lvl="1"/>
            <a:r>
              <a:rPr lang="en-US" sz="2000" dirty="0">
                <a:cs typeface="Times New Roman" panose="02020603050405020304" pitchFamily="18" charset="0"/>
              </a:rPr>
              <a:t>Dividing by zero! (happens more than you think – e.g., ratios)</a:t>
            </a: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519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Visualization Across Groups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Lots of ways to do this! </a:t>
            </a:r>
          </a:p>
          <a:p>
            <a:r>
              <a:rPr lang="en-US" sz="2400" b="1" dirty="0">
                <a:cs typeface="Times New Roman" panose="02020603050405020304" pitchFamily="18" charset="0"/>
              </a:rPr>
              <a:t>Bar charts</a:t>
            </a:r>
          </a:p>
          <a:p>
            <a:r>
              <a:rPr lang="en-US" sz="2400" dirty="0">
                <a:cs typeface="Times New Roman" panose="02020603050405020304" pitchFamily="18" charset="0"/>
              </a:rPr>
              <a:t>Time series/line charts</a:t>
            </a:r>
          </a:p>
          <a:p>
            <a:r>
              <a:rPr lang="en-US" sz="2400" dirty="0">
                <a:cs typeface="Times New Roman" panose="02020603050405020304" pitchFamily="18" charset="0"/>
              </a:rPr>
              <a:t>Area charts</a:t>
            </a:r>
          </a:p>
          <a:p>
            <a:r>
              <a:rPr lang="en-US" sz="2400" dirty="0">
                <a:cs typeface="Times New Roman" panose="02020603050405020304" pitchFamily="18" charset="0"/>
              </a:rPr>
              <a:t>Heat maps</a:t>
            </a:r>
          </a:p>
          <a:p>
            <a:r>
              <a:rPr lang="en-US" sz="2400" dirty="0" err="1">
                <a:cs typeface="Times New Roman" panose="02020603050405020304" pitchFamily="18" charset="0"/>
              </a:rPr>
              <a:t>Treemaps</a:t>
            </a:r>
            <a:endParaRPr lang="en-US" sz="2400" dirty="0">
              <a:cs typeface="Times New Roman" panose="02020603050405020304" pitchFamily="18" charset="0"/>
            </a:endParaRPr>
          </a:p>
          <a:p>
            <a:r>
              <a:rPr lang="en-US" sz="2400" dirty="0">
                <a:cs typeface="Times New Roman" panose="02020603050405020304" pitchFamily="18" charset="0"/>
              </a:rPr>
              <a:t>On and on and on!</a:t>
            </a:r>
          </a:p>
          <a:p>
            <a:pPr marL="0" indent="0">
              <a:buNone/>
            </a:pPr>
            <a:r>
              <a:rPr lang="en-US" sz="2400" dirty="0">
                <a:cs typeface="Times New Roman" panose="02020603050405020304" pitchFamily="18" charset="0"/>
              </a:rPr>
              <a:t>If you’re interested, </a:t>
            </a:r>
            <a:r>
              <a:rPr lang="en-US" sz="2400" dirty="0">
                <a:cs typeface="Times New Roman" panose="02020603050405020304" pitchFamily="18" charset="0"/>
                <a:hlinkClick r:id="rId3"/>
              </a:rPr>
              <a:t>Zahra Shakeri</a:t>
            </a:r>
            <a:r>
              <a:rPr lang="en-US" sz="2400" dirty="0">
                <a:cs typeface="Times New Roman" panose="02020603050405020304" pitchFamily="18" charset="0"/>
              </a:rPr>
              <a:t> teaches a great class on this</a:t>
            </a: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96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Honest Visualization</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200" dirty="0">
                <a:cs typeface="Times New Roman" panose="02020603050405020304" pitchFamily="18" charset="0"/>
              </a:rPr>
              <a:t>Who looks worse off here? How about if you stare at it for a minute? </a:t>
            </a:r>
          </a:p>
          <a:p>
            <a:pPr marL="0" indent="0">
              <a:buNone/>
            </a:pPr>
            <a:r>
              <a:rPr lang="en-US" sz="2200" dirty="0">
                <a:cs typeface="Times New Roman" panose="02020603050405020304" pitchFamily="18" charset="0"/>
              </a:rPr>
              <a:t>What drives this? </a:t>
            </a:r>
          </a:p>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050A2010-A7EA-3CE4-6226-0C0BE164F7E2}"/>
              </a:ext>
            </a:extLst>
          </p:cNvPr>
          <p:cNvPicPr>
            <a:picLocks noChangeAspect="1"/>
          </p:cNvPicPr>
          <p:nvPr/>
        </p:nvPicPr>
        <p:blipFill>
          <a:blip r:embed="rId3"/>
          <a:stretch>
            <a:fillRect/>
          </a:stretch>
        </p:blipFill>
        <p:spPr>
          <a:xfrm>
            <a:off x="609599" y="1960452"/>
            <a:ext cx="7294475" cy="4821348"/>
          </a:xfrm>
          <a:prstGeom prst="rect">
            <a:avLst/>
          </a:prstGeom>
        </p:spPr>
      </p:pic>
    </p:spTree>
    <p:extLst>
      <p:ext uri="{BB962C8B-B14F-4D97-AF65-F5344CB8AC3E}">
        <p14:creationId xmlns:p14="http://schemas.microsoft.com/office/powerpoint/2010/main" val="343235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878" y="111308"/>
            <a:ext cx="4565289" cy="390077"/>
          </a:xfrm>
          <a:prstGeom prst="rect">
            <a:avLst/>
          </a:prstGeom>
        </p:spPr>
        <p:txBody>
          <a:bodyPr vert="horz" wrap="square" lIns="0" tIns="23909" rIns="0" bIns="0" rtlCol="0">
            <a:spAutoFit/>
          </a:bodyPr>
          <a:lstStyle/>
          <a:p>
            <a:pPr marL="25168">
              <a:spcBef>
                <a:spcPts val="188"/>
              </a:spcBef>
            </a:pPr>
            <a:r>
              <a:rPr b="1" spc="454" dirty="0"/>
              <a:t>KEYS </a:t>
            </a:r>
            <a:r>
              <a:rPr b="1" spc="495" dirty="0"/>
              <a:t>TO </a:t>
            </a:r>
            <a:r>
              <a:rPr b="1" spc="268" dirty="0"/>
              <a:t>VISUALIZING</a:t>
            </a:r>
            <a:r>
              <a:rPr b="1" spc="-40" dirty="0"/>
              <a:t> </a:t>
            </a:r>
            <a:r>
              <a:rPr b="1" spc="287" dirty="0"/>
              <a:t>DATA</a:t>
            </a:r>
          </a:p>
        </p:txBody>
      </p:sp>
      <p:sp>
        <p:nvSpPr>
          <p:cNvPr id="3" name="object 3"/>
          <p:cNvSpPr/>
          <p:nvPr/>
        </p:nvSpPr>
        <p:spPr>
          <a:xfrm>
            <a:off x="2452878" y="1332742"/>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24391" y="1148191"/>
            <a:ext cx="5392024" cy="1344954"/>
          </a:xfrm>
          <a:prstGeom prst="rect">
            <a:avLst/>
          </a:prstGeom>
        </p:spPr>
        <p:txBody>
          <a:bodyPr vert="horz" wrap="square" lIns="0" tIns="71726" rIns="0" bIns="0" rtlCol="0">
            <a:spAutoFit/>
          </a:bodyPr>
          <a:lstStyle/>
          <a:p>
            <a:pPr marL="75503" defTabSz="1812066">
              <a:spcBef>
                <a:spcPts val="565"/>
              </a:spcBef>
            </a:pPr>
            <a:r>
              <a:rPr sz="1585" spc="30" dirty="0">
                <a:solidFill>
                  <a:srgbClr val="FFFFFF"/>
                </a:solidFill>
                <a:latin typeface="Calibri"/>
                <a:cs typeface="Calibri"/>
              </a:rPr>
              <a:t>1 </a:t>
            </a:r>
            <a:r>
              <a:rPr sz="2180" spc="-119" dirty="0">
                <a:solidFill>
                  <a:prstClr val="black"/>
                </a:solidFill>
                <a:latin typeface="Trebuchet MS"/>
                <a:cs typeface="Trebuchet MS"/>
              </a:rPr>
              <a:t>Integrate </a:t>
            </a:r>
            <a:r>
              <a:rPr sz="2180" spc="-139" dirty="0">
                <a:solidFill>
                  <a:prstClr val="black"/>
                </a:solidFill>
                <a:latin typeface="Trebuchet MS"/>
                <a:cs typeface="Trebuchet MS"/>
              </a:rPr>
              <a:t>text </a:t>
            </a:r>
            <a:r>
              <a:rPr sz="2180" spc="-109" dirty="0">
                <a:solidFill>
                  <a:prstClr val="black"/>
                </a:solidFill>
                <a:latin typeface="Trebuchet MS"/>
                <a:cs typeface="Trebuchet MS"/>
              </a:rPr>
              <a:t>into </a:t>
            </a:r>
            <a:r>
              <a:rPr sz="2180" spc="-149" dirty="0">
                <a:solidFill>
                  <a:prstClr val="black"/>
                </a:solidFill>
                <a:latin typeface="Trebuchet MS"/>
                <a:cs typeface="Trebuchet MS"/>
              </a:rPr>
              <a:t>the</a:t>
            </a:r>
            <a:r>
              <a:rPr sz="2180" spc="-50" dirty="0">
                <a:solidFill>
                  <a:prstClr val="black"/>
                </a:solidFill>
                <a:latin typeface="Trebuchet MS"/>
                <a:cs typeface="Trebuchet MS"/>
              </a:rPr>
              <a:t> </a:t>
            </a:r>
            <a:r>
              <a:rPr sz="2180" spc="-129" dirty="0">
                <a:solidFill>
                  <a:prstClr val="black"/>
                </a:solidFill>
                <a:latin typeface="Trebuchet MS"/>
                <a:cs typeface="Trebuchet MS"/>
              </a:rPr>
              <a:t>figure</a:t>
            </a:r>
            <a:endParaRPr sz="2180">
              <a:solidFill>
                <a:prstClr val="black"/>
              </a:solidFill>
              <a:latin typeface="Trebuchet MS"/>
              <a:cs typeface="Trebuchet MS"/>
            </a:endParaRPr>
          </a:p>
          <a:p>
            <a:pPr marL="914842" indent="-273068" defTabSz="1812066">
              <a:lnSpc>
                <a:spcPts val="2378"/>
              </a:lnSpc>
              <a:spcBef>
                <a:spcPts val="347"/>
              </a:spcBef>
              <a:buClr>
                <a:srgbClr val="1FA49A"/>
              </a:buClr>
              <a:buSzPct val="60000"/>
              <a:buFont typeface="Arial"/>
              <a:buChar char="►"/>
              <a:tabLst>
                <a:tab pos="916100" algn="l"/>
              </a:tabLst>
            </a:pPr>
            <a:r>
              <a:rPr sz="1982" dirty="0">
                <a:solidFill>
                  <a:prstClr val="black"/>
                </a:solidFill>
                <a:latin typeface="Tahoma"/>
                <a:cs typeface="Tahoma"/>
              </a:rPr>
              <a:t>Title, </a:t>
            </a:r>
            <a:r>
              <a:rPr sz="1982" spc="-99" dirty="0">
                <a:solidFill>
                  <a:prstClr val="black"/>
                </a:solidFill>
                <a:latin typeface="Tahoma"/>
                <a:cs typeface="Tahoma"/>
              </a:rPr>
              <a:t>headings, </a:t>
            </a:r>
            <a:r>
              <a:rPr sz="1982" spc="-69" dirty="0">
                <a:solidFill>
                  <a:prstClr val="black"/>
                </a:solidFill>
                <a:latin typeface="Tahoma"/>
                <a:cs typeface="Tahoma"/>
              </a:rPr>
              <a:t>axis labels,</a:t>
            </a:r>
            <a:r>
              <a:rPr sz="1982" spc="287" dirty="0">
                <a:solidFill>
                  <a:prstClr val="black"/>
                </a:solidFill>
                <a:latin typeface="Tahoma"/>
                <a:cs typeface="Tahoma"/>
              </a:rPr>
              <a:t> </a:t>
            </a:r>
            <a:r>
              <a:rPr sz="1982" spc="-109" dirty="0">
                <a:solidFill>
                  <a:prstClr val="black"/>
                </a:solidFill>
                <a:latin typeface="Tahoma"/>
                <a:cs typeface="Tahoma"/>
              </a:rPr>
              <a:t>legends</a:t>
            </a:r>
            <a:endParaRPr sz="1982">
              <a:solidFill>
                <a:prstClr val="black"/>
              </a:solidFill>
              <a:latin typeface="Tahoma"/>
              <a:cs typeface="Tahoma"/>
            </a:endParaRPr>
          </a:p>
          <a:p>
            <a:pPr marL="914842" indent="-273068" defTabSz="1812066">
              <a:lnSpc>
                <a:spcPts val="2368"/>
              </a:lnSpc>
              <a:buClr>
                <a:srgbClr val="1FA49A"/>
              </a:buClr>
              <a:buSzPct val="60000"/>
              <a:buFont typeface="Arial"/>
              <a:buChar char="►"/>
              <a:tabLst>
                <a:tab pos="916100" algn="l"/>
              </a:tabLst>
            </a:pPr>
            <a:r>
              <a:rPr sz="1982" spc="-50" dirty="0">
                <a:solidFill>
                  <a:prstClr val="black"/>
                </a:solidFill>
                <a:latin typeface="Tahoma"/>
                <a:cs typeface="Tahoma"/>
              </a:rPr>
              <a:t>Maybe </a:t>
            </a:r>
            <a:r>
              <a:rPr sz="1982" spc="-129" dirty="0">
                <a:solidFill>
                  <a:prstClr val="black"/>
                </a:solidFill>
                <a:latin typeface="Tahoma"/>
                <a:cs typeface="Tahoma"/>
              </a:rPr>
              <a:t>even  </a:t>
            </a:r>
            <a:r>
              <a:rPr sz="1982" spc="-99" dirty="0">
                <a:solidFill>
                  <a:prstClr val="black"/>
                </a:solidFill>
                <a:latin typeface="Tahoma"/>
                <a:cs typeface="Tahoma"/>
              </a:rPr>
              <a:t>a </a:t>
            </a:r>
            <a:r>
              <a:rPr sz="1982" spc="-79" dirty="0">
                <a:solidFill>
                  <a:prstClr val="black"/>
                </a:solidFill>
                <a:latin typeface="Tahoma"/>
                <a:cs typeface="Tahoma"/>
              </a:rPr>
              <a:t>short, </a:t>
            </a:r>
            <a:r>
              <a:rPr sz="1982" spc="-40" dirty="0">
                <a:solidFill>
                  <a:prstClr val="black"/>
                </a:solidFill>
                <a:latin typeface="Tahoma"/>
                <a:cs typeface="Tahoma"/>
              </a:rPr>
              <a:t>“punchy</a:t>
            </a:r>
            <a:r>
              <a:rPr sz="1982" i="1" spc="-40" dirty="0">
                <a:solidFill>
                  <a:prstClr val="black"/>
                </a:solidFill>
                <a:latin typeface="Arial"/>
                <a:cs typeface="Arial"/>
              </a:rPr>
              <a:t>”</a:t>
            </a:r>
            <a:r>
              <a:rPr sz="1982" i="1" spc="79" dirty="0">
                <a:solidFill>
                  <a:prstClr val="black"/>
                </a:solidFill>
                <a:latin typeface="Arial"/>
                <a:cs typeface="Arial"/>
              </a:rPr>
              <a:t> </a:t>
            </a:r>
            <a:r>
              <a:rPr sz="1982" spc="-50" dirty="0">
                <a:solidFill>
                  <a:prstClr val="black"/>
                </a:solidFill>
                <a:latin typeface="Tahoma"/>
                <a:cs typeface="Tahoma"/>
              </a:rPr>
              <a:t>caption</a:t>
            </a:r>
            <a:endParaRPr sz="1982">
              <a:solidFill>
                <a:prstClr val="black"/>
              </a:solidFill>
              <a:latin typeface="Tahoma"/>
              <a:cs typeface="Tahoma"/>
            </a:endParaRPr>
          </a:p>
          <a:p>
            <a:pPr marL="914842" indent="-273068" defTabSz="1812066">
              <a:lnSpc>
                <a:spcPts val="2378"/>
              </a:lnSpc>
              <a:buClr>
                <a:srgbClr val="1FA49A"/>
              </a:buClr>
              <a:buSzPct val="60000"/>
              <a:buFont typeface="Arial"/>
              <a:buChar char="►"/>
              <a:tabLst>
                <a:tab pos="916100" algn="l"/>
              </a:tabLst>
            </a:pPr>
            <a:r>
              <a:rPr sz="1982" spc="-109" dirty="0">
                <a:solidFill>
                  <a:prstClr val="black"/>
                </a:solidFill>
                <a:latin typeface="Tahoma"/>
                <a:cs typeface="Tahoma"/>
              </a:rPr>
              <a:t>Ideally, </a:t>
            </a:r>
            <a:r>
              <a:rPr sz="1982" spc="-69" dirty="0">
                <a:solidFill>
                  <a:prstClr val="black"/>
                </a:solidFill>
                <a:latin typeface="Tahoma"/>
                <a:cs typeface="Tahoma"/>
              </a:rPr>
              <a:t>the </a:t>
            </a:r>
            <a:r>
              <a:rPr sz="1982" spc="-79" dirty="0">
                <a:solidFill>
                  <a:prstClr val="black"/>
                </a:solidFill>
                <a:latin typeface="Tahoma"/>
                <a:cs typeface="Tahoma"/>
              </a:rPr>
              <a:t>figure should </a:t>
            </a:r>
            <a:r>
              <a:rPr sz="1982" spc="-69" dirty="0">
                <a:solidFill>
                  <a:prstClr val="black"/>
                </a:solidFill>
                <a:latin typeface="Tahoma"/>
                <a:cs typeface="Tahoma"/>
              </a:rPr>
              <a:t>stand </a:t>
            </a:r>
            <a:r>
              <a:rPr sz="1982" spc="-99" dirty="0">
                <a:solidFill>
                  <a:prstClr val="black"/>
                </a:solidFill>
                <a:latin typeface="Tahoma"/>
                <a:cs typeface="Tahoma"/>
              </a:rPr>
              <a:t>on </a:t>
            </a:r>
            <a:r>
              <a:rPr sz="1982" spc="109" dirty="0">
                <a:solidFill>
                  <a:prstClr val="black"/>
                </a:solidFill>
                <a:latin typeface="Tahoma"/>
                <a:cs typeface="Tahoma"/>
              </a:rPr>
              <a:t> </a:t>
            </a:r>
            <a:r>
              <a:rPr sz="1982" spc="-30" dirty="0">
                <a:solidFill>
                  <a:prstClr val="black"/>
                </a:solidFill>
                <a:latin typeface="Tahoma"/>
                <a:cs typeface="Tahoma"/>
              </a:rPr>
              <a:t>its </a:t>
            </a:r>
            <a:r>
              <a:rPr sz="1982" spc="-119" dirty="0">
                <a:solidFill>
                  <a:prstClr val="black"/>
                </a:solidFill>
                <a:latin typeface="Tahoma"/>
                <a:cs typeface="Tahoma"/>
              </a:rPr>
              <a:t>own</a:t>
            </a:r>
            <a:endParaRPr sz="1982">
              <a:solidFill>
                <a:prstClr val="black"/>
              </a:solidFill>
              <a:latin typeface="Tahoma"/>
              <a:cs typeface="Tahoma"/>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878" y="111308"/>
            <a:ext cx="4565289" cy="390077"/>
          </a:xfrm>
          <a:prstGeom prst="rect">
            <a:avLst/>
          </a:prstGeom>
        </p:spPr>
        <p:txBody>
          <a:bodyPr vert="horz" wrap="square" lIns="0" tIns="23909" rIns="0" bIns="0" rtlCol="0">
            <a:spAutoFit/>
          </a:bodyPr>
          <a:lstStyle/>
          <a:p>
            <a:pPr marL="25168">
              <a:spcBef>
                <a:spcPts val="188"/>
              </a:spcBef>
            </a:pPr>
            <a:r>
              <a:rPr b="1" spc="454" dirty="0"/>
              <a:t>KEYS </a:t>
            </a:r>
            <a:r>
              <a:rPr b="1" spc="495" dirty="0"/>
              <a:t>TO </a:t>
            </a:r>
            <a:r>
              <a:rPr b="1" spc="268" dirty="0"/>
              <a:t>VISUALIZING</a:t>
            </a:r>
            <a:r>
              <a:rPr b="1" spc="-40" dirty="0"/>
              <a:t> </a:t>
            </a:r>
            <a:r>
              <a:rPr b="1" spc="287" dirty="0"/>
              <a:t>DATA</a:t>
            </a:r>
          </a:p>
        </p:txBody>
      </p:sp>
      <p:sp>
        <p:nvSpPr>
          <p:cNvPr id="3" name="object 3"/>
          <p:cNvSpPr/>
          <p:nvPr/>
        </p:nvSpPr>
        <p:spPr>
          <a:xfrm>
            <a:off x="2452878" y="1332742"/>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266160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399224" y="1148191"/>
            <a:ext cx="6988868" cy="2693529"/>
          </a:xfrm>
          <a:prstGeom prst="rect">
            <a:avLst/>
          </a:prstGeom>
        </p:spPr>
        <p:txBody>
          <a:bodyPr vert="horz" wrap="square" lIns="0" tIns="71726" rIns="0" bIns="0" rtlCol="0">
            <a:spAutoFit/>
          </a:bodyPr>
          <a:lstStyle/>
          <a:p>
            <a:pPr marL="391356" indent="-291944" defTabSz="1812066">
              <a:spcBef>
                <a:spcPts val="565"/>
              </a:spcBef>
              <a:buClr>
                <a:srgbClr val="FFFFFF"/>
              </a:buClr>
              <a:buSzPct val="72727"/>
              <a:buFont typeface="Calibri"/>
              <a:buAutoNum type="arabicPlain"/>
              <a:tabLst>
                <a:tab pos="392614" algn="l"/>
              </a:tabLst>
            </a:pPr>
            <a:r>
              <a:rPr sz="2180" spc="-119" dirty="0">
                <a:solidFill>
                  <a:prstClr val="black"/>
                </a:solidFill>
                <a:latin typeface="Trebuchet MS"/>
                <a:cs typeface="Trebuchet MS"/>
              </a:rPr>
              <a:t>Integrate </a:t>
            </a:r>
            <a:r>
              <a:rPr sz="2180" spc="-139" dirty="0">
                <a:solidFill>
                  <a:prstClr val="black"/>
                </a:solidFill>
                <a:latin typeface="Trebuchet MS"/>
                <a:cs typeface="Trebuchet MS"/>
              </a:rPr>
              <a:t>text </a:t>
            </a:r>
            <a:r>
              <a:rPr sz="2180" spc="-109" dirty="0">
                <a:solidFill>
                  <a:prstClr val="black"/>
                </a:solidFill>
                <a:latin typeface="Trebuchet MS"/>
                <a:cs typeface="Trebuchet MS"/>
              </a:rPr>
              <a:t>into </a:t>
            </a:r>
            <a:r>
              <a:rPr sz="2180" spc="-149" dirty="0">
                <a:solidFill>
                  <a:prstClr val="black"/>
                </a:solidFill>
                <a:latin typeface="Trebuchet MS"/>
                <a:cs typeface="Trebuchet MS"/>
              </a:rPr>
              <a:t>the</a:t>
            </a:r>
            <a:r>
              <a:rPr sz="2180" spc="69" dirty="0">
                <a:solidFill>
                  <a:prstClr val="black"/>
                </a:solidFill>
                <a:latin typeface="Trebuchet MS"/>
                <a:cs typeface="Trebuchet MS"/>
              </a:rPr>
              <a:t> </a:t>
            </a:r>
            <a:r>
              <a:rPr sz="2180" spc="-129" dirty="0">
                <a:solidFill>
                  <a:prstClr val="black"/>
                </a:solidFill>
                <a:latin typeface="Trebuchet MS"/>
                <a:cs typeface="Trebuchet MS"/>
              </a:rPr>
              <a:t>figure</a:t>
            </a:r>
            <a:endParaRPr sz="2180">
              <a:solidFill>
                <a:prstClr val="black"/>
              </a:solidFill>
              <a:latin typeface="Trebuchet MS"/>
              <a:cs typeface="Trebuchet MS"/>
            </a:endParaRPr>
          </a:p>
          <a:p>
            <a:pPr marL="940009" lvl="1" indent="-273068" defTabSz="1812066">
              <a:lnSpc>
                <a:spcPts val="2378"/>
              </a:lnSpc>
              <a:spcBef>
                <a:spcPts val="347"/>
              </a:spcBef>
              <a:buClr>
                <a:srgbClr val="1FA49A"/>
              </a:buClr>
              <a:buSzPct val="60000"/>
              <a:buFont typeface="Arial"/>
              <a:buChar char="►"/>
              <a:tabLst>
                <a:tab pos="941268" algn="l"/>
              </a:tabLst>
            </a:pPr>
            <a:r>
              <a:rPr sz="1982" dirty="0">
                <a:solidFill>
                  <a:prstClr val="black"/>
                </a:solidFill>
                <a:latin typeface="Tahoma"/>
                <a:cs typeface="Tahoma"/>
              </a:rPr>
              <a:t>Title, </a:t>
            </a:r>
            <a:r>
              <a:rPr sz="1982" spc="-99" dirty="0">
                <a:solidFill>
                  <a:prstClr val="black"/>
                </a:solidFill>
                <a:latin typeface="Tahoma"/>
                <a:cs typeface="Tahoma"/>
              </a:rPr>
              <a:t>headings, </a:t>
            </a:r>
            <a:r>
              <a:rPr sz="1982" spc="-69" dirty="0">
                <a:solidFill>
                  <a:prstClr val="black"/>
                </a:solidFill>
                <a:latin typeface="Tahoma"/>
                <a:cs typeface="Tahoma"/>
              </a:rPr>
              <a:t>axis labels,</a:t>
            </a:r>
            <a:r>
              <a:rPr sz="1982" spc="287" dirty="0">
                <a:solidFill>
                  <a:prstClr val="black"/>
                </a:solidFill>
                <a:latin typeface="Tahoma"/>
                <a:cs typeface="Tahoma"/>
              </a:rPr>
              <a:t> </a:t>
            </a:r>
            <a:r>
              <a:rPr sz="1982" spc="-109" dirty="0">
                <a:solidFill>
                  <a:prstClr val="black"/>
                </a:solidFill>
                <a:latin typeface="Tahoma"/>
                <a:cs typeface="Tahoma"/>
              </a:rPr>
              <a:t>legends</a:t>
            </a:r>
            <a:endParaRPr sz="1982">
              <a:solidFill>
                <a:prstClr val="black"/>
              </a:solidFill>
              <a:latin typeface="Tahoma"/>
              <a:cs typeface="Tahoma"/>
            </a:endParaRPr>
          </a:p>
          <a:p>
            <a:pPr marL="940009" lvl="1" indent="-273068" defTabSz="1812066">
              <a:lnSpc>
                <a:spcPts val="2368"/>
              </a:lnSpc>
              <a:buClr>
                <a:srgbClr val="1FA49A"/>
              </a:buClr>
              <a:buSzPct val="60000"/>
              <a:buFont typeface="Arial"/>
              <a:buChar char="►"/>
              <a:tabLst>
                <a:tab pos="941268" algn="l"/>
              </a:tabLst>
            </a:pPr>
            <a:r>
              <a:rPr sz="1982" spc="-50" dirty="0">
                <a:solidFill>
                  <a:prstClr val="black"/>
                </a:solidFill>
                <a:latin typeface="Tahoma"/>
                <a:cs typeface="Tahoma"/>
              </a:rPr>
              <a:t>Maybe </a:t>
            </a:r>
            <a:r>
              <a:rPr sz="1982" spc="-129" dirty="0">
                <a:solidFill>
                  <a:prstClr val="black"/>
                </a:solidFill>
                <a:latin typeface="Tahoma"/>
                <a:cs typeface="Tahoma"/>
              </a:rPr>
              <a:t>even </a:t>
            </a:r>
            <a:r>
              <a:rPr sz="1982" spc="-99" dirty="0">
                <a:solidFill>
                  <a:prstClr val="black"/>
                </a:solidFill>
                <a:latin typeface="Tahoma"/>
                <a:cs typeface="Tahoma"/>
              </a:rPr>
              <a:t>a </a:t>
            </a:r>
            <a:r>
              <a:rPr sz="1982" spc="-79" dirty="0">
                <a:solidFill>
                  <a:prstClr val="black"/>
                </a:solidFill>
                <a:latin typeface="Tahoma"/>
                <a:cs typeface="Tahoma"/>
              </a:rPr>
              <a:t>short, </a:t>
            </a:r>
            <a:r>
              <a:rPr sz="1982" spc="-40" dirty="0">
                <a:solidFill>
                  <a:prstClr val="black"/>
                </a:solidFill>
                <a:latin typeface="Tahoma"/>
                <a:cs typeface="Tahoma"/>
              </a:rPr>
              <a:t>“punchy</a:t>
            </a:r>
            <a:r>
              <a:rPr sz="1982" i="1" spc="-40" dirty="0">
                <a:solidFill>
                  <a:prstClr val="black"/>
                </a:solidFill>
                <a:latin typeface="Arial"/>
                <a:cs typeface="Arial"/>
              </a:rPr>
              <a:t>”</a:t>
            </a:r>
            <a:r>
              <a:rPr sz="1982" i="1" spc="89" dirty="0">
                <a:solidFill>
                  <a:prstClr val="black"/>
                </a:solidFill>
                <a:latin typeface="Arial"/>
                <a:cs typeface="Arial"/>
              </a:rPr>
              <a:t> </a:t>
            </a:r>
            <a:r>
              <a:rPr sz="1982" spc="-50" dirty="0">
                <a:solidFill>
                  <a:prstClr val="black"/>
                </a:solidFill>
                <a:latin typeface="Tahoma"/>
                <a:cs typeface="Tahoma"/>
              </a:rPr>
              <a:t>caption</a:t>
            </a:r>
            <a:endParaRPr sz="1982">
              <a:solidFill>
                <a:prstClr val="black"/>
              </a:solidFill>
              <a:latin typeface="Tahoma"/>
              <a:cs typeface="Tahoma"/>
            </a:endParaRPr>
          </a:p>
          <a:p>
            <a:pPr marL="940009" lvl="1" indent="-273068" defTabSz="1812066">
              <a:lnSpc>
                <a:spcPts val="2378"/>
              </a:lnSpc>
              <a:buClr>
                <a:srgbClr val="1FA49A"/>
              </a:buClr>
              <a:buSzPct val="60000"/>
              <a:buFont typeface="Arial"/>
              <a:buChar char="►"/>
              <a:tabLst>
                <a:tab pos="941268" algn="l"/>
              </a:tabLst>
            </a:pPr>
            <a:r>
              <a:rPr sz="1982" spc="-109" dirty="0">
                <a:solidFill>
                  <a:prstClr val="black"/>
                </a:solidFill>
                <a:latin typeface="Tahoma"/>
                <a:cs typeface="Tahoma"/>
              </a:rPr>
              <a:t>Ideally, </a:t>
            </a:r>
            <a:r>
              <a:rPr sz="1982" spc="-69" dirty="0">
                <a:solidFill>
                  <a:prstClr val="black"/>
                </a:solidFill>
                <a:latin typeface="Tahoma"/>
                <a:cs typeface="Tahoma"/>
              </a:rPr>
              <a:t>the </a:t>
            </a:r>
            <a:r>
              <a:rPr sz="1982" spc="-79" dirty="0">
                <a:solidFill>
                  <a:prstClr val="black"/>
                </a:solidFill>
                <a:latin typeface="Tahoma"/>
                <a:cs typeface="Tahoma"/>
              </a:rPr>
              <a:t>figure should </a:t>
            </a:r>
            <a:r>
              <a:rPr sz="1982" spc="-69" dirty="0">
                <a:solidFill>
                  <a:prstClr val="black"/>
                </a:solidFill>
                <a:latin typeface="Tahoma"/>
                <a:cs typeface="Tahoma"/>
              </a:rPr>
              <a:t>stand </a:t>
            </a:r>
            <a:r>
              <a:rPr sz="1982" spc="-99" dirty="0">
                <a:solidFill>
                  <a:prstClr val="black"/>
                </a:solidFill>
                <a:latin typeface="Tahoma"/>
                <a:cs typeface="Tahoma"/>
              </a:rPr>
              <a:t>on</a:t>
            </a:r>
            <a:r>
              <a:rPr sz="1982" spc="129" dirty="0">
                <a:solidFill>
                  <a:prstClr val="black"/>
                </a:solidFill>
                <a:latin typeface="Tahoma"/>
                <a:cs typeface="Tahoma"/>
              </a:rPr>
              <a:t> </a:t>
            </a:r>
            <a:r>
              <a:rPr sz="1982" spc="-30" dirty="0">
                <a:solidFill>
                  <a:prstClr val="black"/>
                </a:solidFill>
                <a:latin typeface="Tahoma"/>
                <a:cs typeface="Tahoma"/>
              </a:rPr>
              <a:t>its </a:t>
            </a:r>
            <a:r>
              <a:rPr sz="1982" spc="-119" dirty="0">
                <a:solidFill>
                  <a:prstClr val="black"/>
                </a:solidFill>
                <a:latin typeface="Tahoma"/>
                <a:cs typeface="Tahoma"/>
              </a:rPr>
              <a:t>own</a:t>
            </a:r>
            <a:endParaRPr sz="1982">
              <a:solidFill>
                <a:prstClr val="black"/>
              </a:solidFill>
              <a:latin typeface="Tahoma"/>
              <a:cs typeface="Tahoma"/>
            </a:endParaRPr>
          </a:p>
          <a:p>
            <a:pPr marL="391356" indent="-291944" defTabSz="1812066">
              <a:spcBef>
                <a:spcPts val="386"/>
              </a:spcBef>
              <a:buClr>
                <a:srgbClr val="FFFFFF"/>
              </a:buClr>
              <a:buSzPct val="72727"/>
              <a:buFont typeface="Calibri"/>
              <a:buAutoNum type="arabicPlain"/>
              <a:tabLst>
                <a:tab pos="392614" algn="l"/>
              </a:tabLst>
            </a:pPr>
            <a:r>
              <a:rPr sz="2180" spc="-89" dirty="0">
                <a:solidFill>
                  <a:prstClr val="black"/>
                </a:solidFill>
                <a:latin typeface="Trebuchet MS"/>
                <a:cs typeface="Trebuchet MS"/>
              </a:rPr>
              <a:t>Choose </a:t>
            </a:r>
            <a:r>
              <a:rPr sz="2180" spc="-119" dirty="0">
                <a:solidFill>
                  <a:prstClr val="black"/>
                </a:solidFill>
                <a:latin typeface="Trebuchet MS"/>
                <a:cs typeface="Trebuchet MS"/>
              </a:rPr>
              <a:t>design </a:t>
            </a:r>
            <a:r>
              <a:rPr sz="2180" spc="-159" dirty="0">
                <a:solidFill>
                  <a:prstClr val="black"/>
                </a:solidFill>
                <a:latin typeface="Trebuchet MS"/>
                <a:cs typeface="Trebuchet MS"/>
              </a:rPr>
              <a:t>elements</a:t>
            </a:r>
            <a:r>
              <a:rPr sz="2180" spc="-188" dirty="0">
                <a:solidFill>
                  <a:prstClr val="black"/>
                </a:solidFill>
                <a:latin typeface="Trebuchet MS"/>
                <a:cs typeface="Trebuchet MS"/>
              </a:rPr>
              <a:t> </a:t>
            </a:r>
            <a:r>
              <a:rPr sz="2180" spc="-149" dirty="0">
                <a:solidFill>
                  <a:prstClr val="black"/>
                </a:solidFill>
                <a:latin typeface="Trebuchet MS"/>
                <a:cs typeface="Trebuchet MS"/>
              </a:rPr>
              <a:t>carefully</a:t>
            </a:r>
            <a:endParaRPr sz="2180">
              <a:solidFill>
                <a:prstClr val="black"/>
              </a:solidFill>
              <a:latin typeface="Trebuchet MS"/>
              <a:cs typeface="Trebuchet MS"/>
            </a:endParaRPr>
          </a:p>
          <a:p>
            <a:pPr marL="940009" lvl="1" indent="-273068" defTabSz="1812066">
              <a:lnSpc>
                <a:spcPts val="2378"/>
              </a:lnSpc>
              <a:spcBef>
                <a:spcPts val="347"/>
              </a:spcBef>
              <a:buClr>
                <a:srgbClr val="1FA49A"/>
              </a:buClr>
              <a:buSzPct val="60000"/>
              <a:buFont typeface="Arial"/>
              <a:buChar char="►"/>
              <a:tabLst>
                <a:tab pos="941268" algn="l"/>
              </a:tabLst>
            </a:pPr>
            <a:r>
              <a:rPr sz="1982" spc="-79" dirty="0">
                <a:solidFill>
                  <a:prstClr val="black"/>
                </a:solidFill>
                <a:latin typeface="Tahoma"/>
                <a:cs typeface="Tahoma"/>
              </a:rPr>
              <a:t>Choose </a:t>
            </a:r>
            <a:r>
              <a:rPr sz="1982" spc="-50" dirty="0">
                <a:solidFill>
                  <a:prstClr val="black"/>
                </a:solidFill>
                <a:latin typeface="Tahoma"/>
                <a:cs typeface="Tahoma"/>
              </a:rPr>
              <a:t>visualization </a:t>
            </a:r>
            <a:r>
              <a:rPr sz="1982" spc="-69" dirty="0">
                <a:solidFill>
                  <a:prstClr val="black"/>
                </a:solidFill>
                <a:latin typeface="Tahoma"/>
                <a:cs typeface="Tahoma"/>
              </a:rPr>
              <a:t>strategy </a:t>
            </a:r>
            <a:r>
              <a:rPr sz="1982" spc="-20" dirty="0">
                <a:solidFill>
                  <a:prstClr val="black"/>
                </a:solidFill>
                <a:latin typeface="Tahoma"/>
                <a:cs typeface="Tahoma"/>
              </a:rPr>
              <a:t>to </a:t>
            </a:r>
            <a:r>
              <a:rPr sz="1982" spc="-50" dirty="0">
                <a:solidFill>
                  <a:prstClr val="black"/>
                </a:solidFill>
                <a:latin typeface="Tahoma"/>
                <a:cs typeface="Tahoma"/>
              </a:rPr>
              <a:t>highlight </a:t>
            </a:r>
            <a:r>
              <a:rPr sz="1982" spc="-59" dirty="0">
                <a:solidFill>
                  <a:prstClr val="black"/>
                </a:solidFill>
                <a:latin typeface="Tahoma"/>
                <a:cs typeface="Tahoma"/>
              </a:rPr>
              <a:t>specific</a:t>
            </a:r>
            <a:r>
              <a:rPr sz="1982" spc="-40" dirty="0">
                <a:solidFill>
                  <a:prstClr val="black"/>
                </a:solidFill>
                <a:latin typeface="Tahoma"/>
                <a:cs typeface="Tahoma"/>
              </a:rPr>
              <a:t> </a:t>
            </a:r>
            <a:r>
              <a:rPr sz="1982" spc="-69" dirty="0">
                <a:solidFill>
                  <a:prstClr val="black"/>
                </a:solidFill>
                <a:latin typeface="Tahoma"/>
                <a:cs typeface="Tahoma"/>
              </a:rPr>
              <a:t>details</a:t>
            </a:r>
            <a:endParaRPr sz="1982">
              <a:solidFill>
                <a:prstClr val="black"/>
              </a:solidFill>
              <a:latin typeface="Tahoma"/>
              <a:cs typeface="Tahoma"/>
            </a:endParaRPr>
          </a:p>
          <a:p>
            <a:pPr marL="940009" lvl="1" indent="-273068" defTabSz="1812066">
              <a:lnSpc>
                <a:spcPts val="2368"/>
              </a:lnSpc>
              <a:buClr>
                <a:srgbClr val="1FA49A"/>
              </a:buClr>
              <a:buSzPct val="60000"/>
              <a:buFont typeface="Arial"/>
              <a:buChar char="►"/>
              <a:tabLst>
                <a:tab pos="941268" algn="l"/>
              </a:tabLst>
            </a:pPr>
            <a:r>
              <a:rPr sz="1982" spc="-89" dirty="0">
                <a:solidFill>
                  <a:prstClr val="black"/>
                </a:solidFill>
                <a:latin typeface="Tahoma"/>
                <a:cs typeface="Tahoma"/>
              </a:rPr>
              <a:t>Reduce </a:t>
            </a:r>
            <a:r>
              <a:rPr sz="1982" spc="-10" dirty="0">
                <a:solidFill>
                  <a:prstClr val="black"/>
                </a:solidFill>
                <a:latin typeface="Tahoma"/>
                <a:cs typeface="Tahoma"/>
              </a:rPr>
              <a:t>clutter—don’t </a:t>
            </a:r>
            <a:r>
              <a:rPr sz="1982" spc="-129" dirty="0">
                <a:solidFill>
                  <a:prstClr val="black"/>
                </a:solidFill>
                <a:latin typeface="Tahoma"/>
                <a:cs typeface="Tahoma"/>
              </a:rPr>
              <a:t>show </a:t>
            </a:r>
            <a:r>
              <a:rPr sz="1982" spc="-30" dirty="0">
                <a:solidFill>
                  <a:prstClr val="black"/>
                </a:solidFill>
                <a:latin typeface="Tahoma"/>
                <a:cs typeface="Tahoma"/>
              </a:rPr>
              <a:t>too</a:t>
            </a:r>
            <a:r>
              <a:rPr sz="1982" spc="-168" dirty="0">
                <a:solidFill>
                  <a:prstClr val="black"/>
                </a:solidFill>
                <a:latin typeface="Tahoma"/>
                <a:cs typeface="Tahoma"/>
              </a:rPr>
              <a:t> </a:t>
            </a:r>
            <a:r>
              <a:rPr sz="1982" spc="-69" dirty="0">
                <a:solidFill>
                  <a:prstClr val="black"/>
                </a:solidFill>
                <a:latin typeface="Tahoma"/>
                <a:cs typeface="Tahoma"/>
              </a:rPr>
              <a:t>much!</a:t>
            </a:r>
            <a:endParaRPr sz="1982">
              <a:solidFill>
                <a:prstClr val="black"/>
              </a:solidFill>
              <a:latin typeface="Tahoma"/>
              <a:cs typeface="Tahoma"/>
            </a:endParaRPr>
          </a:p>
          <a:p>
            <a:pPr marL="940009" lvl="1" indent="-273068" defTabSz="1812066">
              <a:lnSpc>
                <a:spcPts val="2378"/>
              </a:lnSpc>
              <a:buClr>
                <a:srgbClr val="1FA49A"/>
              </a:buClr>
              <a:buSzPct val="60000"/>
              <a:buFont typeface="Arial"/>
              <a:buChar char="►"/>
              <a:tabLst>
                <a:tab pos="941268" algn="l"/>
              </a:tabLst>
            </a:pPr>
            <a:r>
              <a:rPr sz="1982" spc="-79" dirty="0">
                <a:solidFill>
                  <a:prstClr val="black"/>
                </a:solidFill>
                <a:latin typeface="Tahoma"/>
                <a:cs typeface="Tahoma"/>
              </a:rPr>
              <a:t>Use </a:t>
            </a:r>
            <a:r>
              <a:rPr sz="1982" spc="-59" dirty="0">
                <a:solidFill>
                  <a:prstClr val="black"/>
                </a:solidFill>
                <a:latin typeface="Tahoma"/>
                <a:cs typeface="Tahoma"/>
              </a:rPr>
              <a:t>color </a:t>
            </a:r>
            <a:r>
              <a:rPr sz="1982" spc="-69" dirty="0">
                <a:solidFill>
                  <a:prstClr val="black"/>
                </a:solidFill>
                <a:latin typeface="Tahoma"/>
                <a:cs typeface="Tahoma"/>
              </a:rPr>
              <a:t>meaningfully (gradients, </a:t>
            </a:r>
            <a:r>
              <a:rPr sz="1982" spc="-50" dirty="0">
                <a:solidFill>
                  <a:prstClr val="black"/>
                </a:solidFill>
                <a:latin typeface="Tahoma"/>
                <a:cs typeface="Tahoma"/>
              </a:rPr>
              <a:t>contrast,</a:t>
            </a:r>
            <a:r>
              <a:rPr sz="1982" spc="396" dirty="0">
                <a:solidFill>
                  <a:prstClr val="black"/>
                </a:solidFill>
                <a:latin typeface="Tahoma"/>
                <a:cs typeface="Tahoma"/>
              </a:rPr>
              <a:t> </a:t>
            </a:r>
            <a:r>
              <a:rPr sz="1982" spc="-40" dirty="0">
                <a:solidFill>
                  <a:prstClr val="black"/>
                </a:solidFill>
                <a:latin typeface="Tahoma"/>
                <a:cs typeface="Tahoma"/>
              </a:rPr>
              <a:t>etc.)</a:t>
            </a:r>
            <a:endParaRPr sz="1982">
              <a:solidFill>
                <a:prstClr val="black"/>
              </a:solidFill>
              <a:latin typeface="Tahoma"/>
              <a:cs typeface="Tahoma"/>
            </a:endParaRP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878" y="111308"/>
            <a:ext cx="4565289" cy="390077"/>
          </a:xfrm>
          <a:prstGeom prst="rect">
            <a:avLst/>
          </a:prstGeom>
        </p:spPr>
        <p:txBody>
          <a:bodyPr vert="horz" wrap="square" lIns="0" tIns="23909" rIns="0" bIns="0" rtlCol="0">
            <a:spAutoFit/>
          </a:bodyPr>
          <a:lstStyle/>
          <a:p>
            <a:pPr marL="25168">
              <a:spcBef>
                <a:spcPts val="188"/>
              </a:spcBef>
            </a:pPr>
            <a:r>
              <a:rPr b="1" spc="454" dirty="0"/>
              <a:t>KEYS </a:t>
            </a:r>
            <a:r>
              <a:rPr b="1" spc="495" dirty="0"/>
              <a:t>TO </a:t>
            </a:r>
            <a:r>
              <a:rPr b="1" spc="268" dirty="0"/>
              <a:t>VISUALIZING</a:t>
            </a:r>
            <a:r>
              <a:rPr b="1" spc="-40" dirty="0"/>
              <a:t> </a:t>
            </a:r>
            <a:r>
              <a:rPr b="1" spc="287" dirty="0"/>
              <a:t>DATA</a:t>
            </a:r>
          </a:p>
        </p:txBody>
      </p:sp>
      <p:sp>
        <p:nvSpPr>
          <p:cNvPr id="3" name="object 3"/>
          <p:cNvSpPr/>
          <p:nvPr/>
        </p:nvSpPr>
        <p:spPr>
          <a:xfrm>
            <a:off x="2452878" y="1332742"/>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266160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3990475"/>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txBox="1"/>
          <p:nvPr/>
        </p:nvSpPr>
        <p:spPr>
          <a:xfrm>
            <a:off x="2374057" y="1148190"/>
            <a:ext cx="7039202" cy="3734326"/>
          </a:xfrm>
          <a:prstGeom prst="rect">
            <a:avLst/>
          </a:prstGeom>
        </p:spPr>
        <p:txBody>
          <a:bodyPr vert="horz" wrap="square" lIns="0" tIns="71726" rIns="0" bIns="0" rtlCol="0">
            <a:spAutoFit/>
          </a:bodyPr>
          <a:lstStyle/>
          <a:p>
            <a:pPr marL="416524" indent="-291944" defTabSz="1812066">
              <a:spcBef>
                <a:spcPts val="565"/>
              </a:spcBef>
              <a:buClr>
                <a:srgbClr val="FFFFFF"/>
              </a:buClr>
              <a:buSzPct val="72727"/>
              <a:buFont typeface="Calibri"/>
              <a:buAutoNum type="arabicPlain"/>
              <a:tabLst>
                <a:tab pos="417782" algn="l"/>
              </a:tabLst>
            </a:pPr>
            <a:r>
              <a:rPr sz="2180" spc="-119" dirty="0">
                <a:solidFill>
                  <a:prstClr val="black"/>
                </a:solidFill>
                <a:latin typeface="Trebuchet MS"/>
                <a:cs typeface="Trebuchet MS"/>
              </a:rPr>
              <a:t>Integrate </a:t>
            </a:r>
            <a:r>
              <a:rPr sz="2180" spc="-139" dirty="0">
                <a:solidFill>
                  <a:prstClr val="black"/>
                </a:solidFill>
                <a:latin typeface="Trebuchet MS"/>
                <a:cs typeface="Trebuchet MS"/>
              </a:rPr>
              <a:t>text </a:t>
            </a:r>
            <a:r>
              <a:rPr sz="2180" spc="-109" dirty="0">
                <a:solidFill>
                  <a:prstClr val="black"/>
                </a:solidFill>
                <a:latin typeface="Trebuchet MS"/>
                <a:cs typeface="Trebuchet MS"/>
              </a:rPr>
              <a:t>into </a:t>
            </a:r>
            <a:r>
              <a:rPr sz="2180" spc="-149" dirty="0">
                <a:solidFill>
                  <a:prstClr val="black"/>
                </a:solidFill>
                <a:latin typeface="Trebuchet MS"/>
                <a:cs typeface="Trebuchet MS"/>
              </a:rPr>
              <a:t>the</a:t>
            </a:r>
            <a:r>
              <a:rPr sz="2180" spc="69" dirty="0">
                <a:solidFill>
                  <a:prstClr val="black"/>
                </a:solidFill>
                <a:latin typeface="Trebuchet MS"/>
                <a:cs typeface="Trebuchet MS"/>
              </a:rPr>
              <a:t> </a:t>
            </a:r>
            <a:r>
              <a:rPr sz="2180" spc="-129" dirty="0">
                <a:solidFill>
                  <a:prstClr val="black"/>
                </a:solidFill>
                <a:latin typeface="Trebuchet MS"/>
                <a:cs typeface="Trebuchet MS"/>
              </a:rPr>
              <a:t>figure</a:t>
            </a:r>
            <a:endParaRPr sz="2180">
              <a:solidFill>
                <a:prstClr val="black"/>
              </a:solidFill>
              <a:latin typeface="Trebuchet MS"/>
              <a:cs typeface="Trebuchet MS"/>
            </a:endParaRPr>
          </a:p>
          <a:p>
            <a:pPr marL="965177" lvl="1" indent="-273068" defTabSz="1812066">
              <a:lnSpc>
                <a:spcPts val="2378"/>
              </a:lnSpc>
              <a:spcBef>
                <a:spcPts val="347"/>
              </a:spcBef>
              <a:buClr>
                <a:srgbClr val="1FA49A"/>
              </a:buClr>
              <a:buSzPct val="60000"/>
              <a:buFont typeface="Arial"/>
              <a:buChar char="►"/>
              <a:tabLst>
                <a:tab pos="966435" algn="l"/>
              </a:tabLst>
            </a:pPr>
            <a:r>
              <a:rPr sz="1982" dirty="0">
                <a:solidFill>
                  <a:prstClr val="black"/>
                </a:solidFill>
                <a:latin typeface="Tahoma"/>
                <a:cs typeface="Tahoma"/>
              </a:rPr>
              <a:t>Title, </a:t>
            </a:r>
            <a:r>
              <a:rPr sz="1982" spc="-99" dirty="0">
                <a:solidFill>
                  <a:prstClr val="black"/>
                </a:solidFill>
                <a:latin typeface="Tahoma"/>
                <a:cs typeface="Tahoma"/>
              </a:rPr>
              <a:t>headings, </a:t>
            </a:r>
            <a:r>
              <a:rPr sz="1982" spc="-69" dirty="0">
                <a:solidFill>
                  <a:prstClr val="black"/>
                </a:solidFill>
                <a:latin typeface="Tahoma"/>
                <a:cs typeface="Tahoma"/>
              </a:rPr>
              <a:t>axis labels,</a:t>
            </a:r>
            <a:r>
              <a:rPr sz="1982" spc="287" dirty="0">
                <a:solidFill>
                  <a:prstClr val="black"/>
                </a:solidFill>
                <a:latin typeface="Tahoma"/>
                <a:cs typeface="Tahoma"/>
              </a:rPr>
              <a:t> </a:t>
            </a:r>
            <a:r>
              <a:rPr sz="1982" spc="-109" dirty="0">
                <a:solidFill>
                  <a:prstClr val="black"/>
                </a:solidFill>
                <a:latin typeface="Tahoma"/>
                <a:cs typeface="Tahoma"/>
              </a:rPr>
              <a:t>legends</a:t>
            </a:r>
            <a:endParaRPr sz="1982">
              <a:solidFill>
                <a:prstClr val="black"/>
              </a:solidFill>
              <a:latin typeface="Tahoma"/>
              <a:cs typeface="Tahoma"/>
            </a:endParaRPr>
          </a:p>
          <a:p>
            <a:pPr marL="965177" lvl="1" indent="-273068" defTabSz="1812066">
              <a:lnSpc>
                <a:spcPts val="2368"/>
              </a:lnSpc>
              <a:buClr>
                <a:srgbClr val="1FA49A"/>
              </a:buClr>
              <a:buSzPct val="60000"/>
              <a:buFont typeface="Arial"/>
              <a:buChar char="►"/>
              <a:tabLst>
                <a:tab pos="966435" algn="l"/>
              </a:tabLst>
            </a:pPr>
            <a:r>
              <a:rPr sz="1982" spc="-50" dirty="0">
                <a:solidFill>
                  <a:prstClr val="black"/>
                </a:solidFill>
                <a:latin typeface="Tahoma"/>
                <a:cs typeface="Tahoma"/>
              </a:rPr>
              <a:t>Maybe </a:t>
            </a:r>
            <a:r>
              <a:rPr sz="1982" spc="-129" dirty="0">
                <a:solidFill>
                  <a:prstClr val="black"/>
                </a:solidFill>
                <a:latin typeface="Tahoma"/>
                <a:cs typeface="Tahoma"/>
              </a:rPr>
              <a:t>even </a:t>
            </a:r>
            <a:r>
              <a:rPr sz="1982" spc="-99" dirty="0">
                <a:solidFill>
                  <a:prstClr val="black"/>
                </a:solidFill>
                <a:latin typeface="Tahoma"/>
                <a:cs typeface="Tahoma"/>
              </a:rPr>
              <a:t>a </a:t>
            </a:r>
            <a:r>
              <a:rPr sz="1982" spc="-79" dirty="0">
                <a:solidFill>
                  <a:prstClr val="black"/>
                </a:solidFill>
                <a:latin typeface="Tahoma"/>
                <a:cs typeface="Tahoma"/>
              </a:rPr>
              <a:t>short, </a:t>
            </a:r>
            <a:r>
              <a:rPr sz="1982" spc="-40" dirty="0">
                <a:solidFill>
                  <a:prstClr val="black"/>
                </a:solidFill>
                <a:latin typeface="Tahoma"/>
                <a:cs typeface="Tahoma"/>
              </a:rPr>
              <a:t>“punchy</a:t>
            </a:r>
            <a:r>
              <a:rPr sz="1982" i="1" spc="-40" dirty="0">
                <a:solidFill>
                  <a:prstClr val="black"/>
                </a:solidFill>
                <a:latin typeface="Arial"/>
                <a:cs typeface="Arial"/>
              </a:rPr>
              <a:t>”</a:t>
            </a:r>
            <a:r>
              <a:rPr sz="1982" i="1" spc="89" dirty="0">
                <a:solidFill>
                  <a:prstClr val="black"/>
                </a:solidFill>
                <a:latin typeface="Arial"/>
                <a:cs typeface="Arial"/>
              </a:rPr>
              <a:t> </a:t>
            </a:r>
            <a:r>
              <a:rPr sz="1982" spc="-50" dirty="0">
                <a:solidFill>
                  <a:prstClr val="black"/>
                </a:solidFill>
                <a:latin typeface="Tahoma"/>
                <a:cs typeface="Tahoma"/>
              </a:rPr>
              <a:t>caption</a:t>
            </a:r>
            <a:endParaRPr sz="1982">
              <a:solidFill>
                <a:prstClr val="black"/>
              </a:solidFill>
              <a:latin typeface="Tahoma"/>
              <a:cs typeface="Tahoma"/>
            </a:endParaRPr>
          </a:p>
          <a:p>
            <a:pPr marL="965177" lvl="1" indent="-273068" defTabSz="1812066">
              <a:lnSpc>
                <a:spcPts val="2378"/>
              </a:lnSpc>
              <a:buClr>
                <a:srgbClr val="1FA49A"/>
              </a:buClr>
              <a:buSzPct val="60000"/>
              <a:buFont typeface="Arial"/>
              <a:buChar char="►"/>
              <a:tabLst>
                <a:tab pos="966435" algn="l"/>
              </a:tabLst>
            </a:pPr>
            <a:r>
              <a:rPr sz="1982" spc="-109" dirty="0">
                <a:solidFill>
                  <a:prstClr val="black"/>
                </a:solidFill>
                <a:latin typeface="Tahoma"/>
                <a:cs typeface="Tahoma"/>
              </a:rPr>
              <a:t>Ideally, </a:t>
            </a:r>
            <a:r>
              <a:rPr sz="1982" spc="-69" dirty="0">
                <a:solidFill>
                  <a:prstClr val="black"/>
                </a:solidFill>
                <a:latin typeface="Tahoma"/>
                <a:cs typeface="Tahoma"/>
              </a:rPr>
              <a:t>the </a:t>
            </a:r>
            <a:r>
              <a:rPr sz="1982" spc="-79" dirty="0">
                <a:solidFill>
                  <a:prstClr val="black"/>
                </a:solidFill>
                <a:latin typeface="Tahoma"/>
                <a:cs typeface="Tahoma"/>
              </a:rPr>
              <a:t>figure should </a:t>
            </a:r>
            <a:r>
              <a:rPr sz="1982" spc="-69" dirty="0">
                <a:solidFill>
                  <a:prstClr val="black"/>
                </a:solidFill>
                <a:latin typeface="Tahoma"/>
                <a:cs typeface="Tahoma"/>
              </a:rPr>
              <a:t>stand </a:t>
            </a:r>
            <a:r>
              <a:rPr sz="1982" spc="-99" dirty="0">
                <a:solidFill>
                  <a:prstClr val="black"/>
                </a:solidFill>
                <a:latin typeface="Tahoma"/>
                <a:cs typeface="Tahoma"/>
              </a:rPr>
              <a:t>on</a:t>
            </a:r>
            <a:r>
              <a:rPr sz="1982" spc="129" dirty="0">
                <a:solidFill>
                  <a:prstClr val="black"/>
                </a:solidFill>
                <a:latin typeface="Tahoma"/>
                <a:cs typeface="Tahoma"/>
              </a:rPr>
              <a:t> </a:t>
            </a:r>
            <a:r>
              <a:rPr sz="1982" spc="-30" dirty="0">
                <a:solidFill>
                  <a:prstClr val="black"/>
                </a:solidFill>
                <a:latin typeface="Tahoma"/>
                <a:cs typeface="Tahoma"/>
              </a:rPr>
              <a:t>its </a:t>
            </a:r>
            <a:r>
              <a:rPr sz="1982" spc="-119" dirty="0">
                <a:solidFill>
                  <a:prstClr val="black"/>
                </a:solidFill>
                <a:latin typeface="Tahoma"/>
                <a:cs typeface="Tahoma"/>
              </a:rPr>
              <a:t>own</a:t>
            </a:r>
            <a:endParaRPr sz="1982">
              <a:solidFill>
                <a:prstClr val="black"/>
              </a:solidFill>
              <a:latin typeface="Tahoma"/>
              <a:cs typeface="Tahoma"/>
            </a:endParaRPr>
          </a:p>
          <a:p>
            <a:pPr marL="416524" indent="-291944" defTabSz="1812066">
              <a:spcBef>
                <a:spcPts val="386"/>
              </a:spcBef>
              <a:buClr>
                <a:srgbClr val="FFFFFF"/>
              </a:buClr>
              <a:buSzPct val="72727"/>
              <a:buFont typeface="Calibri"/>
              <a:buAutoNum type="arabicPlain"/>
              <a:tabLst>
                <a:tab pos="417782" algn="l"/>
              </a:tabLst>
            </a:pPr>
            <a:r>
              <a:rPr sz="2180" spc="-89" dirty="0">
                <a:solidFill>
                  <a:prstClr val="black"/>
                </a:solidFill>
                <a:latin typeface="Trebuchet MS"/>
                <a:cs typeface="Trebuchet MS"/>
              </a:rPr>
              <a:t>Choose </a:t>
            </a:r>
            <a:r>
              <a:rPr sz="2180" spc="-119" dirty="0">
                <a:solidFill>
                  <a:prstClr val="black"/>
                </a:solidFill>
                <a:latin typeface="Trebuchet MS"/>
                <a:cs typeface="Trebuchet MS"/>
              </a:rPr>
              <a:t>design </a:t>
            </a:r>
            <a:r>
              <a:rPr sz="2180" spc="-159" dirty="0">
                <a:solidFill>
                  <a:prstClr val="black"/>
                </a:solidFill>
                <a:latin typeface="Trebuchet MS"/>
                <a:cs typeface="Trebuchet MS"/>
              </a:rPr>
              <a:t>elements</a:t>
            </a:r>
            <a:r>
              <a:rPr sz="2180" spc="-188" dirty="0">
                <a:solidFill>
                  <a:prstClr val="black"/>
                </a:solidFill>
                <a:latin typeface="Trebuchet MS"/>
                <a:cs typeface="Trebuchet MS"/>
              </a:rPr>
              <a:t> </a:t>
            </a:r>
            <a:r>
              <a:rPr sz="2180" spc="-149" dirty="0">
                <a:solidFill>
                  <a:prstClr val="black"/>
                </a:solidFill>
                <a:latin typeface="Trebuchet MS"/>
                <a:cs typeface="Trebuchet MS"/>
              </a:rPr>
              <a:t>carefully</a:t>
            </a:r>
            <a:endParaRPr sz="2180">
              <a:solidFill>
                <a:prstClr val="black"/>
              </a:solidFill>
              <a:latin typeface="Trebuchet MS"/>
              <a:cs typeface="Trebuchet MS"/>
            </a:endParaRPr>
          </a:p>
          <a:p>
            <a:pPr marL="965177" lvl="1" indent="-273068" defTabSz="1812066">
              <a:lnSpc>
                <a:spcPts val="2378"/>
              </a:lnSpc>
              <a:spcBef>
                <a:spcPts val="347"/>
              </a:spcBef>
              <a:buClr>
                <a:srgbClr val="1FA49A"/>
              </a:buClr>
              <a:buSzPct val="60000"/>
              <a:buFont typeface="Arial"/>
              <a:buChar char="►"/>
              <a:tabLst>
                <a:tab pos="966435" algn="l"/>
              </a:tabLst>
            </a:pPr>
            <a:r>
              <a:rPr sz="1982" spc="-79" dirty="0">
                <a:solidFill>
                  <a:prstClr val="black"/>
                </a:solidFill>
                <a:latin typeface="Tahoma"/>
                <a:cs typeface="Tahoma"/>
              </a:rPr>
              <a:t>Choose </a:t>
            </a:r>
            <a:r>
              <a:rPr sz="1982" spc="-50" dirty="0">
                <a:solidFill>
                  <a:prstClr val="black"/>
                </a:solidFill>
                <a:latin typeface="Tahoma"/>
                <a:cs typeface="Tahoma"/>
              </a:rPr>
              <a:t>visualization </a:t>
            </a:r>
            <a:r>
              <a:rPr sz="1982" spc="-69" dirty="0">
                <a:solidFill>
                  <a:prstClr val="black"/>
                </a:solidFill>
                <a:latin typeface="Tahoma"/>
                <a:cs typeface="Tahoma"/>
              </a:rPr>
              <a:t>strategy </a:t>
            </a:r>
            <a:r>
              <a:rPr sz="1982" spc="-20" dirty="0">
                <a:solidFill>
                  <a:prstClr val="black"/>
                </a:solidFill>
                <a:latin typeface="Tahoma"/>
                <a:cs typeface="Tahoma"/>
              </a:rPr>
              <a:t>to </a:t>
            </a:r>
            <a:r>
              <a:rPr sz="1982" spc="-50" dirty="0">
                <a:solidFill>
                  <a:prstClr val="black"/>
                </a:solidFill>
                <a:latin typeface="Tahoma"/>
                <a:cs typeface="Tahoma"/>
              </a:rPr>
              <a:t>highlight </a:t>
            </a:r>
            <a:r>
              <a:rPr sz="1982" spc="-59" dirty="0">
                <a:solidFill>
                  <a:prstClr val="black"/>
                </a:solidFill>
                <a:latin typeface="Tahoma"/>
                <a:cs typeface="Tahoma"/>
              </a:rPr>
              <a:t>specific</a:t>
            </a:r>
            <a:r>
              <a:rPr sz="1982" spc="-50" dirty="0">
                <a:solidFill>
                  <a:prstClr val="black"/>
                </a:solidFill>
                <a:latin typeface="Tahoma"/>
                <a:cs typeface="Tahoma"/>
              </a:rPr>
              <a:t> </a:t>
            </a:r>
            <a:r>
              <a:rPr sz="1982" spc="-69" dirty="0">
                <a:solidFill>
                  <a:prstClr val="black"/>
                </a:solidFill>
                <a:latin typeface="Tahoma"/>
                <a:cs typeface="Tahoma"/>
              </a:rPr>
              <a:t>details</a:t>
            </a:r>
            <a:endParaRPr sz="1982">
              <a:solidFill>
                <a:prstClr val="black"/>
              </a:solidFill>
              <a:latin typeface="Tahoma"/>
              <a:cs typeface="Tahoma"/>
            </a:endParaRPr>
          </a:p>
          <a:p>
            <a:pPr marL="965177" lvl="1" indent="-273068" defTabSz="1812066">
              <a:lnSpc>
                <a:spcPts val="2368"/>
              </a:lnSpc>
              <a:buClr>
                <a:srgbClr val="1FA49A"/>
              </a:buClr>
              <a:buSzPct val="60000"/>
              <a:buFont typeface="Arial"/>
              <a:buChar char="►"/>
              <a:tabLst>
                <a:tab pos="966435" algn="l"/>
              </a:tabLst>
            </a:pPr>
            <a:r>
              <a:rPr sz="1982" spc="-89" dirty="0">
                <a:solidFill>
                  <a:prstClr val="black"/>
                </a:solidFill>
                <a:latin typeface="Tahoma"/>
                <a:cs typeface="Tahoma"/>
              </a:rPr>
              <a:t>Reduce </a:t>
            </a:r>
            <a:r>
              <a:rPr sz="1982" spc="-10" dirty="0">
                <a:solidFill>
                  <a:prstClr val="black"/>
                </a:solidFill>
                <a:latin typeface="Tahoma"/>
                <a:cs typeface="Tahoma"/>
              </a:rPr>
              <a:t>clutter—don’t </a:t>
            </a:r>
            <a:r>
              <a:rPr sz="1982" spc="-129" dirty="0">
                <a:solidFill>
                  <a:prstClr val="black"/>
                </a:solidFill>
                <a:latin typeface="Tahoma"/>
                <a:cs typeface="Tahoma"/>
              </a:rPr>
              <a:t>show </a:t>
            </a:r>
            <a:r>
              <a:rPr sz="1982" spc="-30" dirty="0">
                <a:solidFill>
                  <a:prstClr val="black"/>
                </a:solidFill>
                <a:latin typeface="Tahoma"/>
                <a:cs typeface="Tahoma"/>
              </a:rPr>
              <a:t>too</a:t>
            </a:r>
            <a:r>
              <a:rPr sz="1982" spc="-168" dirty="0">
                <a:solidFill>
                  <a:prstClr val="black"/>
                </a:solidFill>
                <a:latin typeface="Tahoma"/>
                <a:cs typeface="Tahoma"/>
              </a:rPr>
              <a:t> </a:t>
            </a:r>
            <a:r>
              <a:rPr sz="1982" spc="-69" dirty="0">
                <a:solidFill>
                  <a:prstClr val="black"/>
                </a:solidFill>
                <a:latin typeface="Tahoma"/>
                <a:cs typeface="Tahoma"/>
              </a:rPr>
              <a:t>much!</a:t>
            </a:r>
            <a:endParaRPr sz="1982">
              <a:solidFill>
                <a:prstClr val="black"/>
              </a:solidFill>
              <a:latin typeface="Tahoma"/>
              <a:cs typeface="Tahoma"/>
            </a:endParaRPr>
          </a:p>
          <a:p>
            <a:pPr marL="965177" lvl="1" indent="-273068" defTabSz="1812066">
              <a:lnSpc>
                <a:spcPts val="2378"/>
              </a:lnSpc>
              <a:buClr>
                <a:srgbClr val="1FA49A"/>
              </a:buClr>
              <a:buSzPct val="60000"/>
              <a:buFont typeface="Arial"/>
              <a:buChar char="►"/>
              <a:tabLst>
                <a:tab pos="966435" algn="l"/>
              </a:tabLst>
            </a:pPr>
            <a:r>
              <a:rPr sz="1982" spc="-79" dirty="0">
                <a:solidFill>
                  <a:prstClr val="black"/>
                </a:solidFill>
                <a:latin typeface="Tahoma"/>
                <a:cs typeface="Tahoma"/>
              </a:rPr>
              <a:t>Use </a:t>
            </a:r>
            <a:r>
              <a:rPr sz="1982" spc="-59" dirty="0">
                <a:solidFill>
                  <a:prstClr val="black"/>
                </a:solidFill>
                <a:latin typeface="Tahoma"/>
                <a:cs typeface="Tahoma"/>
              </a:rPr>
              <a:t>color </a:t>
            </a:r>
            <a:r>
              <a:rPr sz="1982" spc="-69" dirty="0">
                <a:solidFill>
                  <a:prstClr val="black"/>
                </a:solidFill>
                <a:latin typeface="Tahoma"/>
                <a:cs typeface="Tahoma"/>
              </a:rPr>
              <a:t>meaningfully (gradients, </a:t>
            </a:r>
            <a:r>
              <a:rPr sz="1982" spc="-50" dirty="0">
                <a:solidFill>
                  <a:prstClr val="black"/>
                </a:solidFill>
                <a:latin typeface="Tahoma"/>
                <a:cs typeface="Tahoma"/>
              </a:rPr>
              <a:t>contrast,</a:t>
            </a:r>
            <a:r>
              <a:rPr sz="1982" spc="396" dirty="0">
                <a:solidFill>
                  <a:prstClr val="black"/>
                </a:solidFill>
                <a:latin typeface="Tahoma"/>
                <a:cs typeface="Tahoma"/>
              </a:rPr>
              <a:t> </a:t>
            </a:r>
            <a:r>
              <a:rPr sz="1982" spc="-40" dirty="0">
                <a:solidFill>
                  <a:prstClr val="black"/>
                </a:solidFill>
                <a:latin typeface="Tahoma"/>
                <a:cs typeface="Tahoma"/>
              </a:rPr>
              <a:t>etc.)</a:t>
            </a:r>
            <a:endParaRPr sz="1982">
              <a:solidFill>
                <a:prstClr val="black"/>
              </a:solidFill>
              <a:latin typeface="Tahoma"/>
              <a:cs typeface="Tahoma"/>
            </a:endParaRPr>
          </a:p>
          <a:p>
            <a:pPr marL="416524" indent="-291944" defTabSz="1812066">
              <a:spcBef>
                <a:spcPts val="386"/>
              </a:spcBef>
              <a:buClr>
                <a:srgbClr val="FFFFFF"/>
              </a:buClr>
              <a:buSzPct val="72727"/>
              <a:buFont typeface="Calibri"/>
              <a:buAutoNum type="arabicPlain"/>
              <a:tabLst>
                <a:tab pos="417782" algn="l"/>
              </a:tabLst>
            </a:pPr>
            <a:r>
              <a:rPr sz="2180" spc="-89" dirty="0">
                <a:solidFill>
                  <a:prstClr val="black"/>
                </a:solidFill>
                <a:latin typeface="Trebuchet MS"/>
                <a:cs typeface="Trebuchet MS"/>
              </a:rPr>
              <a:t>Reporting </a:t>
            </a:r>
            <a:r>
              <a:rPr sz="2180" spc="-149" dirty="0">
                <a:solidFill>
                  <a:prstClr val="black"/>
                </a:solidFill>
                <a:latin typeface="Trebuchet MS"/>
                <a:cs typeface="Trebuchet MS"/>
              </a:rPr>
              <a:t>the </a:t>
            </a:r>
            <a:r>
              <a:rPr sz="2180" spc="-119" dirty="0">
                <a:solidFill>
                  <a:prstClr val="black"/>
                </a:solidFill>
                <a:latin typeface="Trebuchet MS"/>
                <a:cs typeface="Trebuchet MS"/>
              </a:rPr>
              <a:t>results </a:t>
            </a:r>
            <a:r>
              <a:rPr sz="2180" spc="-99" dirty="0">
                <a:solidFill>
                  <a:prstClr val="black"/>
                </a:solidFill>
                <a:latin typeface="Trebuchet MS"/>
                <a:cs typeface="Trebuchet MS"/>
              </a:rPr>
              <a:t>(don’t </a:t>
            </a:r>
            <a:r>
              <a:rPr sz="2180" spc="-168" dirty="0">
                <a:solidFill>
                  <a:prstClr val="black"/>
                </a:solidFill>
                <a:latin typeface="Trebuchet MS"/>
                <a:cs typeface="Trebuchet MS"/>
              </a:rPr>
              <a:t>leave </a:t>
            </a:r>
            <a:r>
              <a:rPr sz="2180" spc="-149" dirty="0">
                <a:solidFill>
                  <a:prstClr val="black"/>
                </a:solidFill>
                <a:latin typeface="Trebuchet MS"/>
                <a:cs typeface="Trebuchet MS"/>
              </a:rPr>
              <a:t>the </a:t>
            </a:r>
            <a:r>
              <a:rPr sz="2180" spc="-129" dirty="0">
                <a:solidFill>
                  <a:prstClr val="black"/>
                </a:solidFill>
                <a:latin typeface="Trebuchet MS"/>
                <a:cs typeface="Trebuchet MS"/>
              </a:rPr>
              <a:t>figure</a:t>
            </a:r>
            <a:r>
              <a:rPr sz="2180" spc="-337" dirty="0">
                <a:solidFill>
                  <a:prstClr val="black"/>
                </a:solidFill>
                <a:latin typeface="Trebuchet MS"/>
                <a:cs typeface="Trebuchet MS"/>
              </a:rPr>
              <a:t> </a:t>
            </a:r>
            <a:r>
              <a:rPr sz="2180" spc="-79" dirty="0">
                <a:solidFill>
                  <a:prstClr val="black"/>
                </a:solidFill>
                <a:latin typeface="Trebuchet MS"/>
                <a:cs typeface="Trebuchet MS"/>
              </a:rPr>
              <a:t>hanging!)</a:t>
            </a:r>
            <a:endParaRPr sz="2180">
              <a:solidFill>
                <a:prstClr val="black"/>
              </a:solidFill>
              <a:latin typeface="Trebuchet MS"/>
              <a:cs typeface="Trebuchet MS"/>
            </a:endParaRPr>
          </a:p>
          <a:p>
            <a:pPr marL="965177" lvl="1" indent="-273068" defTabSz="1812066">
              <a:lnSpc>
                <a:spcPts val="2378"/>
              </a:lnSpc>
              <a:spcBef>
                <a:spcPts val="347"/>
              </a:spcBef>
              <a:buClr>
                <a:srgbClr val="1FA49A"/>
              </a:buClr>
              <a:buSzPct val="60000"/>
              <a:buFont typeface="Arial"/>
              <a:buChar char="►"/>
              <a:tabLst>
                <a:tab pos="966435" algn="l"/>
              </a:tabLst>
            </a:pPr>
            <a:r>
              <a:rPr sz="1982" spc="-69" dirty="0">
                <a:solidFill>
                  <a:prstClr val="black"/>
                </a:solidFill>
                <a:latin typeface="Tahoma"/>
                <a:cs typeface="Tahoma"/>
              </a:rPr>
              <a:t>Give</a:t>
            </a:r>
            <a:r>
              <a:rPr sz="1982" spc="30" dirty="0">
                <a:solidFill>
                  <a:prstClr val="black"/>
                </a:solidFill>
                <a:latin typeface="Tahoma"/>
                <a:cs typeface="Tahoma"/>
              </a:rPr>
              <a:t> </a:t>
            </a:r>
            <a:r>
              <a:rPr sz="1982" spc="-99" dirty="0">
                <a:solidFill>
                  <a:prstClr val="black"/>
                </a:solidFill>
                <a:latin typeface="Tahoma"/>
                <a:cs typeface="Tahoma"/>
              </a:rPr>
              <a:t>a</a:t>
            </a:r>
            <a:r>
              <a:rPr sz="1982" spc="40" dirty="0">
                <a:solidFill>
                  <a:prstClr val="black"/>
                </a:solidFill>
                <a:latin typeface="Tahoma"/>
                <a:cs typeface="Tahoma"/>
              </a:rPr>
              <a:t> </a:t>
            </a:r>
            <a:r>
              <a:rPr sz="1982" spc="-99" dirty="0">
                <a:solidFill>
                  <a:prstClr val="black"/>
                </a:solidFill>
                <a:latin typeface="Tahoma"/>
                <a:cs typeface="Tahoma"/>
              </a:rPr>
              <a:t>paragraph</a:t>
            </a:r>
            <a:r>
              <a:rPr sz="1982" spc="40" dirty="0">
                <a:solidFill>
                  <a:prstClr val="black"/>
                </a:solidFill>
                <a:latin typeface="Tahoma"/>
                <a:cs typeface="Tahoma"/>
              </a:rPr>
              <a:t> </a:t>
            </a:r>
            <a:r>
              <a:rPr sz="1982" spc="-79" dirty="0">
                <a:solidFill>
                  <a:prstClr val="black"/>
                </a:solidFill>
                <a:latin typeface="Tahoma"/>
                <a:cs typeface="Tahoma"/>
              </a:rPr>
              <a:t>describing</a:t>
            </a:r>
            <a:r>
              <a:rPr sz="1982" spc="30" dirty="0">
                <a:solidFill>
                  <a:prstClr val="black"/>
                </a:solidFill>
                <a:latin typeface="Tahoma"/>
                <a:cs typeface="Tahoma"/>
              </a:rPr>
              <a:t> </a:t>
            </a:r>
            <a:r>
              <a:rPr sz="1982" spc="-89" dirty="0">
                <a:solidFill>
                  <a:prstClr val="black"/>
                </a:solidFill>
                <a:latin typeface="Tahoma"/>
                <a:cs typeface="Tahoma"/>
              </a:rPr>
              <a:t>and</a:t>
            </a:r>
            <a:r>
              <a:rPr sz="1982" spc="40" dirty="0">
                <a:solidFill>
                  <a:prstClr val="black"/>
                </a:solidFill>
                <a:latin typeface="Tahoma"/>
                <a:cs typeface="Tahoma"/>
              </a:rPr>
              <a:t> </a:t>
            </a:r>
            <a:r>
              <a:rPr sz="1982" spc="-69" dirty="0">
                <a:solidFill>
                  <a:prstClr val="black"/>
                </a:solidFill>
                <a:latin typeface="Tahoma"/>
                <a:cs typeface="Tahoma"/>
              </a:rPr>
              <a:t>interpreting</a:t>
            </a:r>
            <a:r>
              <a:rPr sz="1982" spc="30" dirty="0">
                <a:solidFill>
                  <a:prstClr val="black"/>
                </a:solidFill>
                <a:latin typeface="Tahoma"/>
                <a:cs typeface="Tahoma"/>
              </a:rPr>
              <a:t> </a:t>
            </a:r>
            <a:r>
              <a:rPr sz="1982" spc="-69" dirty="0">
                <a:solidFill>
                  <a:prstClr val="black"/>
                </a:solidFill>
                <a:latin typeface="Tahoma"/>
                <a:cs typeface="Tahoma"/>
              </a:rPr>
              <a:t>the</a:t>
            </a:r>
            <a:r>
              <a:rPr sz="1982" spc="40" dirty="0">
                <a:solidFill>
                  <a:prstClr val="black"/>
                </a:solidFill>
                <a:latin typeface="Tahoma"/>
                <a:cs typeface="Tahoma"/>
              </a:rPr>
              <a:t> </a:t>
            </a:r>
            <a:r>
              <a:rPr sz="1982" spc="-79" dirty="0">
                <a:solidFill>
                  <a:prstClr val="black"/>
                </a:solidFill>
                <a:latin typeface="Tahoma"/>
                <a:cs typeface="Tahoma"/>
              </a:rPr>
              <a:t>figure</a:t>
            </a:r>
            <a:endParaRPr sz="1982">
              <a:solidFill>
                <a:prstClr val="black"/>
              </a:solidFill>
              <a:latin typeface="Tahoma"/>
              <a:cs typeface="Tahoma"/>
            </a:endParaRPr>
          </a:p>
          <a:p>
            <a:pPr marL="965177" lvl="1" indent="-273068" defTabSz="1812066">
              <a:lnSpc>
                <a:spcPts val="2378"/>
              </a:lnSpc>
              <a:buClr>
                <a:srgbClr val="1FA49A"/>
              </a:buClr>
              <a:buSzPct val="60000"/>
              <a:buFont typeface="Arial"/>
              <a:buChar char="►"/>
              <a:tabLst>
                <a:tab pos="966435" algn="l"/>
              </a:tabLst>
            </a:pPr>
            <a:r>
              <a:rPr sz="1982" spc="-20" dirty="0">
                <a:solidFill>
                  <a:prstClr val="black"/>
                </a:solidFill>
                <a:latin typeface="Tahoma"/>
                <a:cs typeface="Tahoma"/>
              </a:rPr>
              <a:t>Walk </a:t>
            </a:r>
            <a:r>
              <a:rPr sz="1982" spc="-99" dirty="0">
                <a:solidFill>
                  <a:prstClr val="black"/>
                </a:solidFill>
                <a:latin typeface="Tahoma"/>
                <a:cs typeface="Tahoma"/>
              </a:rPr>
              <a:t>your </a:t>
            </a:r>
            <a:r>
              <a:rPr sz="1982" spc="-89" dirty="0">
                <a:solidFill>
                  <a:prstClr val="black"/>
                </a:solidFill>
                <a:latin typeface="Tahoma"/>
                <a:cs typeface="Tahoma"/>
              </a:rPr>
              <a:t>audience </a:t>
            </a:r>
            <a:r>
              <a:rPr sz="1982" spc="-69" dirty="0">
                <a:solidFill>
                  <a:prstClr val="black"/>
                </a:solidFill>
                <a:latin typeface="Tahoma"/>
                <a:cs typeface="Tahoma"/>
              </a:rPr>
              <a:t>through </a:t>
            </a:r>
            <a:r>
              <a:rPr sz="1982" spc="-30" dirty="0">
                <a:solidFill>
                  <a:prstClr val="black"/>
                </a:solidFill>
                <a:latin typeface="Tahoma"/>
                <a:cs typeface="Tahoma"/>
              </a:rPr>
              <a:t>its</a:t>
            </a:r>
            <a:r>
              <a:rPr sz="1982" spc="454" dirty="0">
                <a:solidFill>
                  <a:prstClr val="black"/>
                </a:solidFill>
                <a:latin typeface="Tahoma"/>
                <a:cs typeface="Tahoma"/>
              </a:rPr>
              <a:t> </a:t>
            </a:r>
            <a:r>
              <a:rPr sz="1982" spc="-69" dirty="0">
                <a:solidFill>
                  <a:prstClr val="black"/>
                </a:solidFill>
                <a:latin typeface="Tahoma"/>
                <a:cs typeface="Tahoma"/>
              </a:rPr>
              <a:t>interpretation</a:t>
            </a:r>
            <a:endParaRPr sz="1982">
              <a:solidFill>
                <a:prstClr val="black"/>
              </a:solidFill>
              <a:latin typeface="Tahoma"/>
              <a:cs typeface="Tahoma"/>
            </a:endParaRP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878" y="111308"/>
            <a:ext cx="4565289" cy="390077"/>
          </a:xfrm>
          <a:prstGeom prst="rect">
            <a:avLst/>
          </a:prstGeom>
        </p:spPr>
        <p:txBody>
          <a:bodyPr vert="horz" wrap="square" lIns="0" tIns="23909" rIns="0" bIns="0" rtlCol="0">
            <a:spAutoFit/>
          </a:bodyPr>
          <a:lstStyle/>
          <a:p>
            <a:pPr marL="25168">
              <a:spcBef>
                <a:spcPts val="188"/>
              </a:spcBef>
            </a:pPr>
            <a:r>
              <a:rPr b="1" spc="454" dirty="0"/>
              <a:t>KEYS </a:t>
            </a:r>
            <a:r>
              <a:rPr b="1" spc="495" dirty="0"/>
              <a:t>TO </a:t>
            </a:r>
            <a:r>
              <a:rPr b="1" spc="268" dirty="0"/>
              <a:t>VISUALIZING</a:t>
            </a:r>
            <a:r>
              <a:rPr b="1" spc="-40" dirty="0"/>
              <a:t> </a:t>
            </a:r>
            <a:r>
              <a:rPr b="1" spc="287" dirty="0"/>
              <a:t>DATA</a:t>
            </a:r>
          </a:p>
        </p:txBody>
      </p:sp>
      <p:sp>
        <p:nvSpPr>
          <p:cNvPr id="3" name="object 3"/>
          <p:cNvSpPr/>
          <p:nvPr/>
        </p:nvSpPr>
        <p:spPr>
          <a:xfrm>
            <a:off x="2452878" y="1332742"/>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266160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3990475"/>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p:nvPr/>
        </p:nvSpPr>
        <p:spPr>
          <a:xfrm>
            <a:off x="2452878" y="501847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7" name="object 7"/>
          <p:cNvSpPr txBox="1"/>
          <p:nvPr/>
        </p:nvSpPr>
        <p:spPr>
          <a:xfrm>
            <a:off x="2348890" y="1148192"/>
            <a:ext cx="7543800" cy="5082901"/>
          </a:xfrm>
          <a:prstGeom prst="rect">
            <a:avLst/>
          </a:prstGeom>
        </p:spPr>
        <p:txBody>
          <a:bodyPr vert="horz" wrap="square" lIns="0" tIns="71726" rIns="0" bIns="0" rtlCol="0">
            <a:spAutoFit/>
          </a:bodyPr>
          <a:lstStyle/>
          <a:p>
            <a:pPr marL="441691" indent="-291944" defTabSz="1812066">
              <a:spcBef>
                <a:spcPts val="565"/>
              </a:spcBef>
              <a:buClr>
                <a:srgbClr val="FFFFFF"/>
              </a:buClr>
              <a:buSzPct val="72727"/>
              <a:buFont typeface="Calibri"/>
              <a:buAutoNum type="arabicPlain"/>
              <a:tabLst>
                <a:tab pos="442950" algn="l"/>
              </a:tabLst>
            </a:pPr>
            <a:r>
              <a:rPr sz="2180" spc="-119" dirty="0">
                <a:solidFill>
                  <a:prstClr val="black"/>
                </a:solidFill>
                <a:latin typeface="Trebuchet MS"/>
                <a:cs typeface="Trebuchet MS"/>
              </a:rPr>
              <a:t>Integrate </a:t>
            </a:r>
            <a:r>
              <a:rPr sz="2180" spc="-139" dirty="0">
                <a:solidFill>
                  <a:prstClr val="black"/>
                </a:solidFill>
                <a:latin typeface="Trebuchet MS"/>
                <a:cs typeface="Trebuchet MS"/>
              </a:rPr>
              <a:t>text </a:t>
            </a:r>
            <a:r>
              <a:rPr sz="2180" spc="-109" dirty="0">
                <a:solidFill>
                  <a:prstClr val="black"/>
                </a:solidFill>
                <a:latin typeface="Trebuchet MS"/>
                <a:cs typeface="Trebuchet MS"/>
              </a:rPr>
              <a:t>into </a:t>
            </a:r>
            <a:r>
              <a:rPr sz="2180" spc="-149" dirty="0">
                <a:solidFill>
                  <a:prstClr val="black"/>
                </a:solidFill>
                <a:latin typeface="Trebuchet MS"/>
                <a:cs typeface="Trebuchet MS"/>
              </a:rPr>
              <a:t>the</a:t>
            </a:r>
            <a:r>
              <a:rPr sz="2180" spc="69" dirty="0">
                <a:solidFill>
                  <a:prstClr val="black"/>
                </a:solidFill>
                <a:latin typeface="Trebuchet MS"/>
                <a:cs typeface="Trebuchet MS"/>
              </a:rPr>
              <a:t> </a:t>
            </a:r>
            <a:r>
              <a:rPr sz="2180" spc="-129" dirty="0">
                <a:solidFill>
                  <a:prstClr val="black"/>
                </a:solidFill>
                <a:latin typeface="Trebuchet MS"/>
                <a:cs typeface="Trebuchet MS"/>
              </a:rPr>
              <a:t>figure</a:t>
            </a:r>
            <a:endParaRPr sz="2180">
              <a:solidFill>
                <a:prstClr val="black"/>
              </a:solidFill>
              <a:latin typeface="Trebuchet MS"/>
              <a:cs typeface="Trebuchet MS"/>
            </a:endParaRPr>
          </a:p>
          <a:p>
            <a:pPr marL="990345" lvl="1" indent="-273068" defTabSz="1812066">
              <a:lnSpc>
                <a:spcPts val="2378"/>
              </a:lnSpc>
              <a:spcBef>
                <a:spcPts val="347"/>
              </a:spcBef>
              <a:buClr>
                <a:srgbClr val="1FA49A"/>
              </a:buClr>
              <a:buSzPct val="60000"/>
              <a:buFont typeface="Arial"/>
              <a:buChar char="►"/>
              <a:tabLst>
                <a:tab pos="991603" algn="l"/>
              </a:tabLst>
            </a:pPr>
            <a:r>
              <a:rPr sz="1982" dirty="0">
                <a:solidFill>
                  <a:prstClr val="black"/>
                </a:solidFill>
                <a:latin typeface="Tahoma"/>
                <a:cs typeface="Tahoma"/>
              </a:rPr>
              <a:t>Title, </a:t>
            </a:r>
            <a:r>
              <a:rPr sz="1982" spc="-99" dirty="0">
                <a:solidFill>
                  <a:prstClr val="black"/>
                </a:solidFill>
                <a:latin typeface="Tahoma"/>
                <a:cs typeface="Tahoma"/>
              </a:rPr>
              <a:t>headings, </a:t>
            </a:r>
            <a:r>
              <a:rPr sz="1982" spc="-69" dirty="0">
                <a:solidFill>
                  <a:prstClr val="black"/>
                </a:solidFill>
                <a:latin typeface="Tahoma"/>
                <a:cs typeface="Tahoma"/>
              </a:rPr>
              <a:t>axis labels,</a:t>
            </a:r>
            <a:r>
              <a:rPr sz="1982" spc="287" dirty="0">
                <a:solidFill>
                  <a:prstClr val="black"/>
                </a:solidFill>
                <a:latin typeface="Tahoma"/>
                <a:cs typeface="Tahoma"/>
              </a:rPr>
              <a:t> </a:t>
            </a:r>
            <a:r>
              <a:rPr sz="1982" spc="-109" dirty="0">
                <a:solidFill>
                  <a:prstClr val="black"/>
                </a:solidFill>
                <a:latin typeface="Tahoma"/>
                <a:cs typeface="Tahoma"/>
              </a:rPr>
              <a:t>legends</a:t>
            </a:r>
            <a:endParaRPr sz="1982">
              <a:solidFill>
                <a:prstClr val="black"/>
              </a:solidFill>
              <a:latin typeface="Tahoma"/>
              <a:cs typeface="Tahoma"/>
            </a:endParaRPr>
          </a:p>
          <a:p>
            <a:pPr marL="990345" lvl="1" indent="-273068" defTabSz="1812066">
              <a:lnSpc>
                <a:spcPts val="2368"/>
              </a:lnSpc>
              <a:buClr>
                <a:srgbClr val="1FA49A"/>
              </a:buClr>
              <a:buSzPct val="60000"/>
              <a:buFont typeface="Arial"/>
              <a:buChar char="►"/>
              <a:tabLst>
                <a:tab pos="991603" algn="l"/>
              </a:tabLst>
            </a:pPr>
            <a:r>
              <a:rPr sz="1982" spc="-50" dirty="0">
                <a:solidFill>
                  <a:prstClr val="black"/>
                </a:solidFill>
                <a:latin typeface="Tahoma"/>
                <a:cs typeface="Tahoma"/>
              </a:rPr>
              <a:t>Maybe </a:t>
            </a:r>
            <a:r>
              <a:rPr sz="1982" spc="-129" dirty="0">
                <a:solidFill>
                  <a:prstClr val="black"/>
                </a:solidFill>
                <a:latin typeface="Tahoma"/>
                <a:cs typeface="Tahoma"/>
              </a:rPr>
              <a:t>even </a:t>
            </a:r>
            <a:r>
              <a:rPr sz="1982" spc="-99" dirty="0">
                <a:solidFill>
                  <a:prstClr val="black"/>
                </a:solidFill>
                <a:latin typeface="Tahoma"/>
                <a:cs typeface="Tahoma"/>
              </a:rPr>
              <a:t>a </a:t>
            </a:r>
            <a:r>
              <a:rPr sz="1982" spc="-79" dirty="0">
                <a:solidFill>
                  <a:prstClr val="black"/>
                </a:solidFill>
                <a:latin typeface="Tahoma"/>
                <a:cs typeface="Tahoma"/>
              </a:rPr>
              <a:t>short, </a:t>
            </a:r>
            <a:r>
              <a:rPr sz="1982" spc="-40" dirty="0">
                <a:solidFill>
                  <a:prstClr val="black"/>
                </a:solidFill>
                <a:latin typeface="Tahoma"/>
                <a:cs typeface="Tahoma"/>
              </a:rPr>
              <a:t>“punchy</a:t>
            </a:r>
            <a:r>
              <a:rPr sz="1982" i="1" spc="-40" dirty="0">
                <a:solidFill>
                  <a:prstClr val="black"/>
                </a:solidFill>
                <a:latin typeface="Arial"/>
                <a:cs typeface="Arial"/>
              </a:rPr>
              <a:t>”</a:t>
            </a:r>
            <a:r>
              <a:rPr sz="1982" i="1" spc="89" dirty="0">
                <a:solidFill>
                  <a:prstClr val="black"/>
                </a:solidFill>
                <a:latin typeface="Arial"/>
                <a:cs typeface="Arial"/>
              </a:rPr>
              <a:t> </a:t>
            </a:r>
            <a:r>
              <a:rPr sz="1982" spc="-50" dirty="0">
                <a:solidFill>
                  <a:prstClr val="black"/>
                </a:solidFill>
                <a:latin typeface="Tahoma"/>
                <a:cs typeface="Tahoma"/>
              </a:rPr>
              <a:t>caption</a:t>
            </a:r>
            <a:endParaRPr sz="1982">
              <a:solidFill>
                <a:prstClr val="black"/>
              </a:solidFill>
              <a:latin typeface="Tahoma"/>
              <a:cs typeface="Tahoma"/>
            </a:endParaRPr>
          </a:p>
          <a:p>
            <a:pPr marL="990345" lvl="1" indent="-273068" defTabSz="1812066">
              <a:lnSpc>
                <a:spcPts val="2378"/>
              </a:lnSpc>
              <a:buClr>
                <a:srgbClr val="1FA49A"/>
              </a:buClr>
              <a:buSzPct val="60000"/>
              <a:buFont typeface="Arial"/>
              <a:buChar char="►"/>
              <a:tabLst>
                <a:tab pos="991603" algn="l"/>
              </a:tabLst>
            </a:pPr>
            <a:r>
              <a:rPr sz="1982" spc="-109" dirty="0">
                <a:solidFill>
                  <a:prstClr val="black"/>
                </a:solidFill>
                <a:latin typeface="Tahoma"/>
                <a:cs typeface="Tahoma"/>
              </a:rPr>
              <a:t>Ideally, </a:t>
            </a:r>
            <a:r>
              <a:rPr sz="1982" spc="-69" dirty="0">
                <a:solidFill>
                  <a:prstClr val="black"/>
                </a:solidFill>
                <a:latin typeface="Tahoma"/>
                <a:cs typeface="Tahoma"/>
              </a:rPr>
              <a:t>the </a:t>
            </a:r>
            <a:r>
              <a:rPr sz="1982" spc="-79" dirty="0">
                <a:solidFill>
                  <a:prstClr val="black"/>
                </a:solidFill>
                <a:latin typeface="Tahoma"/>
                <a:cs typeface="Tahoma"/>
              </a:rPr>
              <a:t>figure should </a:t>
            </a:r>
            <a:r>
              <a:rPr sz="1982" spc="-69" dirty="0">
                <a:solidFill>
                  <a:prstClr val="black"/>
                </a:solidFill>
                <a:latin typeface="Tahoma"/>
                <a:cs typeface="Tahoma"/>
              </a:rPr>
              <a:t>stand </a:t>
            </a:r>
            <a:r>
              <a:rPr sz="1982" spc="-99" dirty="0">
                <a:solidFill>
                  <a:prstClr val="black"/>
                </a:solidFill>
                <a:latin typeface="Tahoma"/>
                <a:cs typeface="Tahoma"/>
              </a:rPr>
              <a:t>on</a:t>
            </a:r>
            <a:r>
              <a:rPr sz="1982" spc="129" dirty="0">
                <a:solidFill>
                  <a:prstClr val="black"/>
                </a:solidFill>
                <a:latin typeface="Tahoma"/>
                <a:cs typeface="Tahoma"/>
              </a:rPr>
              <a:t> </a:t>
            </a:r>
            <a:r>
              <a:rPr sz="1982" spc="-30" dirty="0">
                <a:solidFill>
                  <a:prstClr val="black"/>
                </a:solidFill>
                <a:latin typeface="Tahoma"/>
                <a:cs typeface="Tahoma"/>
              </a:rPr>
              <a:t>its </a:t>
            </a:r>
            <a:r>
              <a:rPr sz="1982" spc="-119" dirty="0">
                <a:solidFill>
                  <a:prstClr val="black"/>
                </a:solidFill>
                <a:latin typeface="Tahoma"/>
                <a:cs typeface="Tahoma"/>
              </a:rPr>
              <a:t>own</a:t>
            </a:r>
            <a:endParaRPr sz="1982">
              <a:solidFill>
                <a:prstClr val="black"/>
              </a:solidFill>
              <a:latin typeface="Tahoma"/>
              <a:cs typeface="Tahoma"/>
            </a:endParaRPr>
          </a:p>
          <a:p>
            <a:pPr marL="441691" indent="-291944" defTabSz="1812066">
              <a:spcBef>
                <a:spcPts val="386"/>
              </a:spcBef>
              <a:buClr>
                <a:srgbClr val="FFFFFF"/>
              </a:buClr>
              <a:buSzPct val="72727"/>
              <a:buFont typeface="Calibri"/>
              <a:buAutoNum type="arabicPlain"/>
              <a:tabLst>
                <a:tab pos="442950" algn="l"/>
              </a:tabLst>
            </a:pPr>
            <a:r>
              <a:rPr sz="2180" spc="-89" dirty="0">
                <a:solidFill>
                  <a:prstClr val="black"/>
                </a:solidFill>
                <a:latin typeface="Trebuchet MS"/>
                <a:cs typeface="Trebuchet MS"/>
              </a:rPr>
              <a:t>Choose </a:t>
            </a:r>
            <a:r>
              <a:rPr sz="2180" spc="-119" dirty="0">
                <a:solidFill>
                  <a:prstClr val="black"/>
                </a:solidFill>
                <a:latin typeface="Trebuchet MS"/>
                <a:cs typeface="Trebuchet MS"/>
              </a:rPr>
              <a:t>design </a:t>
            </a:r>
            <a:r>
              <a:rPr sz="2180" spc="-159" dirty="0">
                <a:solidFill>
                  <a:prstClr val="black"/>
                </a:solidFill>
                <a:latin typeface="Trebuchet MS"/>
                <a:cs typeface="Trebuchet MS"/>
              </a:rPr>
              <a:t>elements</a:t>
            </a:r>
            <a:r>
              <a:rPr sz="2180" spc="-188" dirty="0">
                <a:solidFill>
                  <a:prstClr val="black"/>
                </a:solidFill>
                <a:latin typeface="Trebuchet MS"/>
                <a:cs typeface="Trebuchet MS"/>
              </a:rPr>
              <a:t> </a:t>
            </a:r>
            <a:r>
              <a:rPr sz="2180" spc="-149" dirty="0">
                <a:solidFill>
                  <a:prstClr val="black"/>
                </a:solidFill>
                <a:latin typeface="Trebuchet MS"/>
                <a:cs typeface="Trebuchet MS"/>
              </a:rPr>
              <a:t>carefully</a:t>
            </a:r>
            <a:endParaRPr sz="2180">
              <a:solidFill>
                <a:prstClr val="black"/>
              </a:solidFill>
              <a:latin typeface="Trebuchet MS"/>
              <a:cs typeface="Trebuchet MS"/>
            </a:endParaRPr>
          </a:p>
          <a:p>
            <a:pPr marL="990345" lvl="1" indent="-273068" defTabSz="1812066">
              <a:lnSpc>
                <a:spcPts val="2378"/>
              </a:lnSpc>
              <a:spcBef>
                <a:spcPts val="347"/>
              </a:spcBef>
              <a:buClr>
                <a:srgbClr val="1FA49A"/>
              </a:buClr>
              <a:buSzPct val="60000"/>
              <a:buFont typeface="Arial"/>
              <a:buChar char="►"/>
              <a:tabLst>
                <a:tab pos="991603" algn="l"/>
              </a:tabLst>
            </a:pPr>
            <a:r>
              <a:rPr sz="1982" spc="-79" dirty="0">
                <a:solidFill>
                  <a:prstClr val="black"/>
                </a:solidFill>
                <a:latin typeface="Tahoma"/>
                <a:cs typeface="Tahoma"/>
              </a:rPr>
              <a:t>Choose </a:t>
            </a:r>
            <a:r>
              <a:rPr sz="1982" spc="-50" dirty="0">
                <a:solidFill>
                  <a:prstClr val="black"/>
                </a:solidFill>
                <a:latin typeface="Tahoma"/>
                <a:cs typeface="Tahoma"/>
              </a:rPr>
              <a:t>visualization </a:t>
            </a:r>
            <a:r>
              <a:rPr sz="1982" spc="-69" dirty="0">
                <a:solidFill>
                  <a:prstClr val="black"/>
                </a:solidFill>
                <a:latin typeface="Tahoma"/>
                <a:cs typeface="Tahoma"/>
              </a:rPr>
              <a:t>strategy </a:t>
            </a:r>
            <a:r>
              <a:rPr sz="1982" spc="-20" dirty="0">
                <a:solidFill>
                  <a:prstClr val="black"/>
                </a:solidFill>
                <a:latin typeface="Tahoma"/>
                <a:cs typeface="Tahoma"/>
              </a:rPr>
              <a:t>to </a:t>
            </a:r>
            <a:r>
              <a:rPr sz="1982" spc="-50" dirty="0">
                <a:solidFill>
                  <a:prstClr val="black"/>
                </a:solidFill>
                <a:latin typeface="Tahoma"/>
                <a:cs typeface="Tahoma"/>
              </a:rPr>
              <a:t>highlight </a:t>
            </a:r>
            <a:r>
              <a:rPr sz="1982" spc="-59" dirty="0">
                <a:solidFill>
                  <a:prstClr val="black"/>
                </a:solidFill>
                <a:latin typeface="Tahoma"/>
                <a:cs typeface="Tahoma"/>
              </a:rPr>
              <a:t>specific</a:t>
            </a:r>
            <a:r>
              <a:rPr sz="1982" spc="486" dirty="0">
                <a:solidFill>
                  <a:prstClr val="black"/>
                </a:solidFill>
                <a:latin typeface="Tahoma"/>
                <a:cs typeface="Tahoma"/>
              </a:rPr>
              <a:t> </a:t>
            </a:r>
            <a:r>
              <a:rPr sz="1982" spc="-69" dirty="0">
                <a:solidFill>
                  <a:prstClr val="black"/>
                </a:solidFill>
                <a:latin typeface="Tahoma"/>
                <a:cs typeface="Tahoma"/>
              </a:rPr>
              <a:t>details</a:t>
            </a:r>
            <a:endParaRPr sz="1982">
              <a:solidFill>
                <a:prstClr val="black"/>
              </a:solidFill>
              <a:latin typeface="Tahoma"/>
              <a:cs typeface="Tahoma"/>
            </a:endParaRPr>
          </a:p>
          <a:p>
            <a:pPr marL="990345" lvl="1" indent="-273068" defTabSz="1812066">
              <a:lnSpc>
                <a:spcPts val="2368"/>
              </a:lnSpc>
              <a:buClr>
                <a:srgbClr val="1FA49A"/>
              </a:buClr>
              <a:buSzPct val="60000"/>
              <a:buFont typeface="Arial"/>
              <a:buChar char="►"/>
              <a:tabLst>
                <a:tab pos="991603" algn="l"/>
              </a:tabLst>
            </a:pPr>
            <a:r>
              <a:rPr sz="1982" spc="-89" dirty="0">
                <a:solidFill>
                  <a:prstClr val="black"/>
                </a:solidFill>
                <a:latin typeface="Tahoma"/>
                <a:cs typeface="Tahoma"/>
              </a:rPr>
              <a:t>Reduce </a:t>
            </a:r>
            <a:r>
              <a:rPr sz="1982" spc="-10" dirty="0">
                <a:solidFill>
                  <a:prstClr val="black"/>
                </a:solidFill>
                <a:latin typeface="Tahoma"/>
                <a:cs typeface="Tahoma"/>
              </a:rPr>
              <a:t>clutter—don’t </a:t>
            </a:r>
            <a:r>
              <a:rPr sz="1982" spc="-129" dirty="0">
                <a:solidFill>
                  <a:prstClr val="black"/>
                </a:solidFill>
                <a:latin typeface="Tahoma"/>
                <a:cs typeface="Tahoma"/>
              </a:rPr>
              <a:t>show </a:t>
            </a:r>
            <a:r>
              <a:rPr sz="1982" spc="-30" dirty="0">
                <a:solidFill>
                  <a:prstClr val="black"/>
                </a:solidFill>
                <a:latin typeface="Tahoma"/>
                <a:cs typeface="Tahoma"/>
              </a:rPr>
              <a:t>too</a:t>
            </a:r>
            <a:r>
              <a:rPr sz="1982" spc="-159" dirty="0">
                <a:solidFill>
                  <a:prstClr val="black"/>
                </a:solidFill>
                <a:latin typeface="Tahoma"/>
                <a:cs typeface="Tahoma"/>
              </a:rPr>
              <a:t> </a:t>
            </a:r>
            <a:r>
              <a:rPr sz="1982" spc="-69" dirty="0">
                <a:solidFill>
                  <a:prstClr val="black"/>
                </a:solidFill>
                <a:latin typeface="Tahoma"/>
                <a:cs typeface="Tahoma"/>
              </a:rPr>
              <a:t>much!</a:t>
            </a:r>
            <a:endParaRPr sz="1982">
              <a:solidFill>
                <a:prstClr val="black"/>
              </a:solidFill>
              <a:latin typeface="Tahoma"/>
              <a:cs typeface="Tahoma"/>
            </a:endParaRPr>
          </a:p>
          <a:p>
            <a:pPr marL="990345" lvl="1" indent="-273068" defTabSz="1812066">
              <a:lnSpc>
                <a:spcPts val="2378"/>
              </a:lnSpc>
              <a:buClr>
                <a:srgbClr val="1FA49A"/>
              </a:buClr>
              <a:buSzPct val="60000"/>
              <a:buFont typeface="Arial"/>
              <a:buChar char="►"/>
              <a:tabLst>
                <a:tab pos="991603" algn="l"/>
              </a:tabLst>
            </a:pPr>
            <a:r>
              <a:rPr sz="1982" spc="-79" dirty="0">
                <a:solidFill>
                  <a:prstClr val="black"/>
                </a:solidFill>
                <a:latin typeface="Tahoma"/>
                <a:cs typeface="Tahoma"/>
              </a:rPr>
              <a:t>Use </a:t>
            </a:r>
            <a:r>
              <a:rPr sz="1982" spc="-59" dirty="0">
                <a:solidFill>
                  <a:prstClr val="black"/>
                </a:solidFill>
                <a:latin typeface="Tahoma"/>
                <a:cs typeface="Tahoma"/>
              </a:rPr>
              <a:t>color </a:t>
            </a:r>
            <a:r>
              <a:rPr sz="1982" spc="-69" dirty="0">
                <a:solidFill>
                  <a:prstClr val="black"/>
                </a:solidFill>
                <a:latin typeface="Tahoma"/>
                <a:cs typeface="Tahoma"/>
              </a:rPr>
              <a:t>meaningfully (gradients, </a:t>
            </a:r>
            <a:r>
              <a:rPr sz="1982" spc="-50" dirty="0">
                <a:solidFill>
                  <a:prstClr val="black"/>
                </a:solidFill>
                <a:latin typeface="Tahoma"/>
                <a:cs typeface="Tahoma"/>
              </a:rPr>
              <a:t>contrast,</a:t>
            </a:r>
            <a:r>
              <a:rPr sz="1982" spc="396" dirty="0">
                <a:solidFill>
                  <a:prstClr val="black"/>
                </a:solidFill>
                <a:latin typeface="Tahoma"/>
                <a:cs typeface="Tahoma"/>
              </a:rPr>
              <a:t> </a:t>
            </a:r>
            <a:r>
              <a:rPr sz="1982" spc="-40" dirty="0">
                <a:solidFill>
                  <a:prstClr val="black"/>
                </a:solidFill>
                <a:latin typeface="Tahoma"/>
                <a:cs typeface="Tahoma"/>
              </a:rPr>
              <a:t>etc.)</a:t>
            </a:r>
            <a:endParaRPr sz="1982">
              <a:solidFill>
                <a:prstClr val="black"/>
              </a:solidFill>
              <a:latin typeface="Tahoma"/>
              <a:cs typeface="Tahoma"/>
            </a:endParaRPr>
          </a:p>
          <a:p>
            <a:pPr marL="441691" indent="-291944" defTabSz="1812066">
              <a:spcBef>
                <a:spcPts val="386"/>
              </a:spcBef>
              <a:buClr>
                <a:srgbClr val="FFFFFF"/>
              </a:buClr>
              <a:buSzPct val="72727"/>
              <a:buFont typeface="Calibri"/>
              <a:buAutoNum type="arabicPlain"/>
              <a:tabLst>
                <a:tab pos="442950" algn="l"/>
              </a:tabLst>
            </a:pPr>
            <a:r>
              <a:rPr sz="2180" spc="-89" dirty="0">
                <a:solidFill>
                  <a:prstClr val="black"/>
                </a:solidFill>
                <a:latin typeface="Trebuchet MS"/>
                <a:cs typeface="Trebuchet MS"/>
              </a:rPr>
              <a:t>Reporting </a:t>
            </a:r>
            <a:r>
              <a:rPr sz="2180" spc="-149" dirty="0">
                <a:solidFill>
                  <a:prstClr val="black"/>
                </a:solidFill>
                <a:latin typeface="Trebuchet MS"/>
                <a:cs typeface="Trebuchet MS"/>
              </a:rPr>
              <a:t>the </a:t>
            </a:r>
            <a:r>
              <a:rPr sz="2180" spc="-119" dirty="0">
                <a:solidFill>
                  <a:prstClr val="black"/>
                </a:solidFill>
                <a:latin typeface="Trebuchet MS"/>
                <a:cs typeface="Trebuchet MS"/>
              </a:rPr>
              <a:t>results </a:t>
            </a:r>
            <a:r>
              <a:rPr sz="2180" spc="-99" dirty="0">
                <a:solidFill>
                  <a:prstClr val="black"/>
                </a:solidFill>
                <a:latin typeface="Trebuchet MS"/>
                <a:cs typeface="Trebuchet MS"/>
              </a:rPr>
              <a:t>(don’t </a:t>
            </a:r>
            <a:r>
              <a:rPr sz="2180" spc="-168" dirty="0">
                <a:solidFill>
                  <a:prstClr val="black"/>
                </a:solidFill>
                <a:latin typeface="Trebuchet MS"/>
                <a:cs typeface="Trebuchet MS"/>
              </a:rPr>
              <a:t>leave </a:t>
            </a:r>
            <a:r>
              <a:rPr sz="2180" spc="-149" dirty="0">
                <a:solidFill>
                  <a:prstClr val="black"/>
                </a:solidFill>
                <a:latin typeface="Trebuchet MS"/>
                <a:cs typeface="Trebuchet MS"/>
              </a:rPr>
              <a:t>the </a:t>
            </a:r>
            <a:r>
              <a:rPr sz="2180" spc="-129" dirty="0">
                <a:solidFill>
                  <a:prstClr val="black"/>
                </a:solidFill>
                <a:latin typeface="Trebuchet MS"/>
                <a:cs typeface="Trebuchet MS"/>
              </a:rPr>
              <a:t>figure</a:t>
            </a:r>
            <a:r>
              <a:rPr sz="2180" spc="-347" dirty="0">
                <a:solidFill>
                  <a:prstClr val="black"/>
                </a:solidFill>
                <a:latin typeface="Trebuchet MS"/>
                <a:cs typeface="Trebuchet MS"/>
              </a:rPr>
              <a:t> </a:t>
            </a:r>
            <a:r>
              <a:rPr sz="2180" spc="-79" dirty="0">
                <a:solidFill>
                  <a:prstClr val="black"/>
                </a:solidFill>
                <a:latin typeface="Trebuchet MS"/>
                <a:cs typeface="Trebuchet MS"/>
              </a:rPr>
              <a:t>hanging!)</a:t>
            </a:r>
            <a:endParaRPr sz="2180">
              <a:solidFill>
                <a:prstClr val="black"/>
              </a:solidFill>
              <a:latin typeface="Trebuchet MS"/>
              <a:cs typeface="Trebuchet MS"/>
            </a:endParaRPr>
          </a:p>
          <a:p>
            <a:pPr marL="990345" lvl="1" indent="-273068" defTabSz="1812066">
              <a:lnSpc>
                <a:spcPts val="2378"/>
              </a:lnSpc>
              <a:spcBef>
                <a:spcPts val="347"/>
              </a:spcBef>
              <a:buClr>
                <a:srgbClr val="1FA49A"/>
              </a:buClr>
              <a:buSzPct val="60000"/>
              <a:buFont typeface="Arial"/>
              <a:buChar char="►"/>
              <a:tabLst>
                <a:tab pos="991603" algn="l"/>
              </a:tabLst>
            </a:pPr>
            <a:r>
              <a:rPr sz="1982" spc="-69" dirty="0">
                <a:solidFill>
                  <a:prstClr val="black"/>
                </a:solidFill>
                <a:latin typeface="Tahoma"/>
                <a:cs typeface="Tahoma"/>
              </a:rPr>
              <a:t>Give</a:t>
            </a:r>
            <a:r>
              <a:rPr sz="1982" spc="30" dirty="0">
                <a:solidFill>
                  <a:prstClr val="black"/>
                </a:solidFill>
                <a:latin typeface="Tahoma"/>
                <a:cs typeface="Tahoma"/>
              </a:rPr>
              <a:t> </a:t>
            </a:r>
            <a:r>
              <a:rPr sz="1982" spc="-99" dirty="0">
                <a:solidFill>
                  <a:prstClr val="black"/>
                </a:solidFill>
                <a:latin typeface="Tahoma"/>
                <a:cs typeface="Tahoma"/>
              </a:rPr>
              <a:t>a</a:t>
            </a:r>
            <a:r>
              <a:rPr sz="1982" spc="40" dirty="0">
                <a:solidFill>
                  <a:prstClr val="black"/>
                </a:solidFill>
                <a:latin typeface="Tahoma"/>
                <a:cs typeface="Tahoma"/>
              </a:rPr>
              <a:t> </a:t>
            </a:r>
            <a:r>
              <a:rPr sz="1982" spc="-99" dirty="0">
                <a:solidFill>
                  <a:prstClr val="black"/>
                </a:solidFill>
                <a:latin typeface="Tahoma"/>
                <a:cs typeface="Tahoma"/>
              </a:rPr>
              <a:t>paragraph</a:t>
            </a:r>
            <a:r>
              <a:rPr sz="1982" spc="30" dirty="0">
                <a:solidFill>
                  <a:prstClr val="black"/>
                </a:solidFill>
                <a:latin typeface="Tahoma"/>
                <a:cs typeface="Tahoma"/>
              </a:rPr>
              <a:t> </a:t>
            </a:r>
            <a:r>
              <a:rPr sz="1982" spc="-79" dirty="0">
                <a:solidFill>
                  <a:prstClr val="black"/>
                </a:solidFill>
                <a:latin typeface="Tahoma"/>
                <a:cs typeface="Tahoma"/>
              </a:rPr>
              <a:t>describing</a:t>
            </a:r>
            <a:r>
              <a:rPr sz="1982" spc="40" dirty="0">
                <a:solidFill>
                  <a:prstClr val="black"/>
                </a:solidFill>
                <a:latin typeface="Tahoma"/>
                <a:cs typeface="Tahoma"/>
              </a:rPr>
              <a:t> </a:t>
            </a:r>
            <a:r>
              <a:rPr sz="1982" spc="-89" dirty="0">
                <a:solidFill>
                  <a:prstClr val="black"/>
                </a:solidFill>
                <a:latin typeface="Tahoma"/>
                <a:cs typeface="Tahoma"/>
              </a:rPr>
              <a:t>and</a:t>
            </a:r>
            <a:r>
              <a:rPr sz="1982" spc="30" dirty="0">
                <a:solidFill>
                  <a:prstClr val="black"/>
                </a:solidFill>
                <a:latin typeface="Tahoma"/>
                <a:cs typeface="Tahoma"/>
              </a:rPr>
              <a:t> </a:t>
            </a:r>
            <a:r>
              <a:rPr sz="1982" spc="-69" dirty="0">
                <a:solidFill>
                  <a:prstClr val="black"/>
                </a:solidFill>
                <a:latin typeface="Tahoma"/>
                <a:cs typeface="Tahoma"/>
              </a:rPr>
              <a:t>interpreting</a:t>
            </a:r>
            <a:r>
              <a:rPr sz="1982" spc="30" dirty="0">
                <a:solidFill>
                  <a:prstClr val="black"/>
                </a:solidFill>
                <a:latin typeface="Tahoma"/>
                <a:cs typeface="Tahoma"/>
              </a:rPr>
              <a:t> </a:t>
            </a:r>
            <a:r>
              <a:rPr sz="1982" spc="-69" dirty="0">
                <a:solidFill>
                  <a:prstClr val="black"/>
                </a:solidFill>
                <a:latin typeface="Tahoma"/>
                <a:cs typeface="Tahoma"/>
              </a:rPr>
              <a:t>the</a:t>
            </a:r>
            <a:r>
              <a:rPr sz="1982" spc="40" dirty="0">
                <a:solidFill>
                  <a:prstClr val="black"/>
                </a:solidFill>
                <a:latin typeface="Tahoma"/>
                <a:cs typeface="Tahoma"/>
              </a:rPr>
              <a:t> </a:t>
            </a:r>
            <a:r>
              <a:rPr sz="1982" spc="-79" dirty="0">
                <a:solidFill>
                  <a:prstClr val="black"/>
                </a:solidFill>
                <a:latin typeface="Tahoma"/>
                <a:cs typeface="Tahoma"/>
              </a:rPr>
              <a:t>figure</a:t>
            </a:r>
            <a:endParaRPr sz="1982">
              <a:solidFill>
                <a:prstClr val="black"/>
              </a:solidFill>
              <a:latin typeface="Tahoma"/>
              <a:cs typeface="Tahoma"/>
            </a:endParaRPr>
          </a:p>
          <a:p>
            <a:pPr marL="990345" lvl="1" indent="-273068" defTabSz="1812066">
              <a:lnSpc>
                <a:spcPts val="2378"/>
              </a:lnSpc>
              <a:buClr>
                <a:srgbClr val="1FA49A"/>
              </a:buClr>
              <a:buSzPct val="60000"/>
              <a:buFont typeface="Arial"/>
              <a:buChar char="►"/>
              <a:tabLst>
                <a:tab pos="991603" algn="l"/>
              </a:tabLst>
            </a:pPr>
            <a:r>
              <a:rPr sz="1982" spc="-20" dirty="0">
                <a:solidFill>
                  <a:prstClr val="black"/>
                </a:solidFill>
                <a:latin typeface="Tahoma"/>
                <a:cs typeface="Tahoma"/>
              </a:rPr>
              <a:t>Walk </a:t>
            </a:r>
            <a:r>
              <a:rPr sz="1982" spc="-99" dirty="0">
                <a:solidFill>
                  <a:prstClr val="black"/>
                </a:solidFill>
                <a:latin typeface="Tahoma"/>
                <a:cs typeface="Tahoma"/>
              </a:rPr>
              <a:t>your </a:t>
            </a:r>
            <a:r>
              <a:rPr sz="1982" spc="-89" dirty="0">
                <a:solidFill>
                  <a:prstClr val="black"/>
                </a:solidFill>
                <a:latin typeface="Tahoma"/>
                <a:cs typeface="Tahoma"/>
              </a:rPr>
              <a:t>audience </a:t>
            </a:r>
            <a:r>
              <a:rPr sz="1982" spc="-69" dirty="0">
                <a:solidFill>
                  <a:prstClr val="black"/>
                </a:solidFill>
                <a:latin typeface="Tahoma"/>
                <a:cs typeface="Tahoma"/>
              </a:rPr>
              <a:t>through </a:t>
            </a:r>
            <a:r>
              <a:rPr sz="1982" spc="-30" dirty="0">
                <a:solidFill>
                  <a:prstClr val="black"/>
                </a:solidFill>
                <a:latin typeface="Tahoma"/>
                <a:cs typeface="Tahoma"/>
              </a:rPr>
              <a:t>its</a:t>
            </a:r>
            <a:r>
              <a:rPr sz="1982" spc="446" dirty="0">
                <a:solidFill>
                  <a:prstClr val="black"/>
                </a:solidFill>
                <a:latin typeface="Tahoma"/>
                <a:cs typeface="Tahoma"/>
              </a:rPr>
              <a:t> </a:t>
            </a:r>
            <a:r>
              <a:rPr sz="1982" spc="-69" dirty="0">
                <a:solidFill>
                  <a:prstClr val="black"/>
                </a:solidFill>
                <a:latin typeface="Tahoma"/>
                <a:cs typeface="Tahoma"/>
              </a:rPr>
              <a:t>interpretation</a:t>
            </a:r>
            <a:endParaRPr sz="1982">
              <a:solidFill>
                <a:prstClr val="black"/>
              </a:solidFill>
              <a:latin typeface="Tahoma"/>
              <a:cs typeface="Tahoma"/>
            </a:endParaRPr>
          </a:p>
          <a:p>
            <a:pPr marL="441691" indent="-291944" defTabSz="1812066">
              <a:spcBef>
                <a:spcPts val="386"/>
              </a:spcBef>
              <a:buClr>
                <a:srgbClr val="FFFFFF"/>
              </a:buClr>
              <a:buSzPct val="72727"/>
              <a:buFont typeface="Calibri"/>
              <a:buAutoNum type="arabicPlain"/>
              <a:tabLst>
                <a:tab pos="442950" algn="l"/>
              </a:tabLst>
            </a:pPr>
            <a:r>
              <a:rPr sz="2180" spc="-30" dirty="0">
                <a:solidFill>
                  <a:prstClr val="black"/>
                </a:solidFill>
                <a:latin typeface="Trebuchet MS"/>
                <a:cs typeface="Trebuchet MS"/>
              </a:rPr>
              <a:t>Be</a:t>
            </a:r>
            <a:r>
              <a:rPr sz="2180" spc="40" dirty="0">
                <a:solidFill>
                  <a:prstClr val="black"/>
                </a:solidFill>
                <a:latin typeface="Trebuchet MS"/>
                <a:cs typeface="Trebuchet MS"/>
              </a:rPr>
              <a:t> </a:t>
            </a:r>
            <a:r>
              <a:rPr sz="2180" spc="-129" dirty="0">
                <a:solidFill>
                  <a:prstClr val="black"/>
                </a:solidFill>
                <a:latin typeface="Trebuchet MS"/>
                <a:cs typeface="Trebuchet MS"/>
              </a:rPr>
              <a:t>transparent</a:t>
            </a:r>
            <a:endParaRPr sz="2180">
              <a:solidFill>
                <a:prstClr val="black"/>
              </a:solidFill>
              <a:latin typeface="Trebuchet MS"/>
              <a:cs typeface="Trebuchet MS"/>
            </a:endParaRPr>
          </a:p>
          <a:p>
            <a:pPr marL="990345" lvl="1" indent="-273068" defTabSz="1812066">
              <a:lnSpc>
                <a:spcPts val="2378"/>
              </a:lnSpc>
              <a:spcBef>
                <a:spcPts val="347"/>
              </a:spcBef>
              <a:buClr>
                <a:srgbClr val="1FA49A"/>
              </a:buClr>
              <a:buSzPct val="60000"/>
              <a:buFont typeface="Arial"/>
              <a:buChar char="►"/>
              <a:tabLst>
                <a:tab pos="991603" algn="l"/>
              </a:tabLst>
            </a:pPr>
            <a:r>
              <a:rPr sz="1982" spc="-10" dirty="0">
                <a:solidFill>
                  <a:prstClr val="black"/>
                </a:solidFill>
                <a:latin typeface="Tahoma"/>
                <a:cs typeface="Tahoma"/>
              </a:rPr>
              <a:t>Point </a:t>
            </a:r>
            <a:r>
              <a:rPr sz="1982" spc="-50" dirty="0">
                <a:solidFill>
                  <a:prstClr val="black"/>
                </a:solidFill>
                <a:latin typeface="Tahoma"/>
                <a:cs typeface="Tahoma"/>
              </a:rPr>
              <a:t>out </a:t>
            </a:r>
            <a:r>
              <a:rPr sz="1982" spc="-59" dirty="0">
                <a:solidFill>
                  <a:prstClr val="black"/>
                </a:solidFill>
                <a:latin typeface="Tahoma"/>
                <a:cs typeface="Tahoma"/>
              </a:rPr>
              <a:t>alternative</a:t>
            </a:r>
            <a:r>
              <a:rPr sz="1982" spc="159" dirty="0">
                <a:solidFill>
                  <a:prstClr val="black"/>
                </a:solidFill>
                <a:latin typeface="Tahoma"/>
                <a:cs typeface="Tahoma"/>
              </a:rPr>
              <a:t> </a:t>
            </a:r>
            <a:r>
              <a:rPr sz="1982" spc="-69" dirty="0">
                <a:solidFill>
                  <a:prstClr val="black"/>
                </a:solidFill>
                <a:latin typeface="Tahoma"/>
                <a:cs typeface="Tahoma"/>
              </a:rPr>
              <a:t>interpretations</a:t>
            </a:r>
            <a:endParaRPr sz="1982">
              <a:solidFill>
                <a:prstClr val="black"/>
              </a:solidFill>
              <a:latin typeface="Tahoma"/>
              <a:cs typeface="Tahoma"/>
            </a:endParaRPr>
          </a:p>
          <a:p>
            <a:pPr marL="990345" lvl="1" indent="-273068" defTabSz="1812066">
              <a:lnSpc>
                <a:spcPts val="2368"/>
              </a:lnSpc>
              <a:buSzPct val="60000"/>
              <a:buFont typeface="Arial"/>
              <a:buChar char="►"/>
              <a:tabLst>
                <a:tab pos="991603" algn="l"/>
              </a:tabLst>
            </a:pPr>
            <a:r>
              <a:rPr sz="1982" b="1" spc="10" dirty="0">
                <a:solidFill>
                  <a:srgbClr val="1FA49A"/>
                </a:solidFill>
                <a:latin typeface="Arial"/>
                <a:cs typeface="Arial"/>
              </a:rPr>
              <a:t>Don’t </a:t>
            </a:r>
            <a:r>
              <a:rPr sz="1982" b="1" spc="-109" dirty="0">
                <a:solidFill>
                  <a:srgbClr val="1FA49A"/>
                </a:solidFill>
                <a:latin typeface="Arial"/>
                <a:cs typeface="Arial"/>
              </a:rPr>
              <a:t>crop </a:t>
            </a:r>
            <a:r>
              <a:rPr sz="1982" b="1" spc="-119" dirty="0">
                <a:solidFill>
                  <a:srgbClr val="1FA49A"/>
                </a:solidFill>
                <a:latin typeface="Arial"/>
                <a:cs typeface="Arial"/>
              </a:rPr>
              <a:t>your</a:t>
            </a:r>
            <a:r>
              <a:rPr sz="1982" b="1" spc="149" dirty="0">
                <a:solidFill>
                  <a:srgbClr val="1FA49A"/>
                </a:solidFill>
                <a:latin typeface="Arial"/>
                <a:cs typeface="Arial"/>
              </a:rPr>
              <a:t> </a:t>
            </a:r>
            <a:r>
              <a:rPr sz="1982" b="1" spc="-30" dirty="0">
                <a:solidFill>
                  <a:srgbClr val="1FA49A"/>
                </a:solidFill>
                <a:latin typeface="Arial"/>
                <a:cs typeface="Arial"/>
              </a:rPr>
              <a:t>data</a:t>
            </a:r>
            <a:endParaRPr sz="1982">
              <a:solidFill>
                <a:prstClr val="black"/>
              </a:solidFill>
              <a:latin typeface="Arial"/>
              <a:cs typeface="Arial"/>
            </a:endParaRPr>
          </a:p>
          <a:p>
            <a:pPr marL="990345" lvl="1" indent="-273068" defTabSz="1812066">
              <a:lnSpc>
                <a:spcPts val="2378"/>
              </a:lnSpc>
              <a:buClr>
                <a:srgbClr val="1FA49A"/>
              </a:buClr>
              <a:buSzPct val="60000"/>
              <a:buFont typeface="Arial"/>
              <a:buChar char="►"/>
              <a:tabLst>
                <a:tab pos="991603" algn="l"/>
              </a:tabLst>
            </a:pPr>
            <a:r>
              <a:rPr sz="1982" spc="-30" dirty="0">
                <a:solidFill>
                  <a:prstClr val="black"/>
                </a:solidFill>
                <a:latin typeface="Tahoma"/>
                <a:cs typeface="Tahoma"/>
              </a:rPr>
              <a:t>Justify </a:t>
            </a:r>
            <a:r>
              <a:rPr sz="1982" spc="-89" dirty="0">
                <a:solidFill>
                  <a:prstClr val="black"/>
                </a:solidFill>
                <a:latin typeface="Tahoma"/>
                <a:cs typeface="Tahoma"/>
              </a:rPr>
              <a:t>any weird </a:t>
            </a:r>
            <a:r>
              <a:rPr sz="1982" spc="-50" dirty="0">
                <a:solidFill>
                  <a:prstClr val="black"/>
                </a:solidFill>
                <a:latin typeface="Tahoma"/>
                <a:cs typeface="Tahoma"/>
              </a:rPr>
              <a:t>visualization </a:t>
            </a:r>
            <a:r>
              <a:rPr sz="1982" spc="-119" dirty="0">
                <a:solidFill>
                  <a:prstClr val="black"/>
                </a:solidFill>
                <a:latin typeface="Tahoma"/>
                <a:cs typeface="Tahoma"/>
              </a:rPr>
              <a:t>moves </a:t>
            </a:r>
            <a:r>
              <a:rPr sz="1982" spc="-79" dirty="0">
                <a:solidFill>
                  <a:prstClr val="black"/>
                </a:solidFill>
                <a:latin typeface="Tahoma"/>
                <a:cs typeface="Tahoma"/>
              </a:rPr>
              <a:t>(e.g., </a:t>
            </a:r>
            <a:r>
              <a:rPr sz="1982" spc="-69" dirty="0">
                <a:solidFill>
                  <a:prstClr val="black"/>
                </a:solidFill>
                <a:latin typeface="Tahoma"/>
                <a:cs typeface="Tahoma"/>
              </a:rPr>
              <a:t>cropping </a:t>
            </a:r>
            <a:r>
              <a:rPr sz="1982" spc="-89" dirty="0">
                <a:solidFill>
                  <a:prstClr val="black"/>
                </a:solidFill>
                <a:latin typeface="Tahoma"/>
                <a:cs typeface="Tahoma"/>
              </a:rPr>
              <a:t>an</a:t>
            </a:r>
            <a:r>
              <a:rPr sz="1982" spc="357" dirty="0">
                <a:solidFill>
                  <a:prstClr val="black"/>
                </a:solidFill>
                <a:latin typeface="Tahoma"/>
                <a:cs typeface="Tahoma"/>
              </a:rPr>
              <a:t> </a:t>
            </a:r>
            <a:r>
              <a:rPr sz="1982" spc="-59" dirty="0">
                <a:solidFill>
                  <a:prstClr val="black"/>
                </a:solidFill>
                <a:latin typeface="Tahoma"/>
                <a:cs typeface="Tahoma"/>
              </a:rPr>
              <a:t>axis)</a:t>
            </a:r>
            <a:endParaRPr sz="1982">
              <a:solidFill>
                <a:prstClr val="black"/>
              </a:solidFill>
              <a:latin typeface="Tahoma"/>
              <a:cs typeface="Tahoma"/>
            </a:endParaRP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5635"/>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74725" y="970788"/>
            <a:ext cx="1969316" cy="358348"/>
          </a:xfrm>
          <a:prstGeom prst="rect">
            <a:avLst/>
          </a:prstGeom>
        </p:spPr>
        <p:txBody>
          <a:bodyPr vert="horz" wrap="square" lIns="0" tIns="22650" rIns="0" bIns="0" rtlCol="0">
            <a:spAutoFit/>
          </a:bodyPr>
          <a:lstStyle/>
          <a:p>
            <a:pPr marL="25168" defTabSz="1812066">
              <a:spcBef>
                <a:spcPts val="178"/>
              </a:spcBef>
            </a:pPr>
            <a:r>
              <a:rPr sz="1585" spc="30" dirty="0">
                <a:solidFill>
                  <a:srgbClr val="FFFFFF"/>
                </a:solidFill>
                <a:latin typeface="Calibri"/>
                <a:cs typeface="Calibri"/>
              </a:rPr>
              <a:t>1 </a:t>
            </a: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p:txBody>
      </p:sp>
      <p:sp>
        <p:nvSpPr>
          <p:cNvPr id="5" name="object 5"/>
          <p:cNvSpPr/>
          <p:nvPr/>
        </p:nvSpPr>
        <p:spPr>
          <a:xfrm>
            <a:off x="4717629" y="1482636"/>
            <a:ext cx="3217282" cy="1829952"/>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6" name="object 6"/>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7" name="object 7"/>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74725" y="967693"/>
            <a:ext cx="1969316" cy="358348"/>
          </a:xfrm>
          <a:prstGeom prst="rect">
            <a:avLst/>
          </a:prstGeom>
        </p:spPr>
        <p:txBody>
          <a:bodyPr vert="horz" wrap="square" lIns="0" tIns="22650" rIns="0" bIns="0" rtlCol="0">
            <a:spAutoFit/>
          </a:bodyPr>
          <a:lstStyle/>
          <a:p>
            <a:pPr marL="25168" defTabSz="1812066">
              <a:spcBef>
                <a:spcPts val="178"/>
              </a:spcBef>
            </a:pPr>
            <a:r>
              <a:rPr sz="1585" spc="30" dirty="0">
                <a:solidFill>
                  <a:srgbClr val="FFFFFF"/>
                </a:solidFill>
                <a:latin typeface="Calibri"/>
                <a:cs typeface="Calibri"/>
              </a:rPr>
              <a:t>1 </a:t>
            </a: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p:txBody>
      </p:sp>
      <p:sp>
        <p:nvSpPr>
          <p:cNvPr id="5" name="object 5"/>
          <p:cNvSpPr/>
          <p:nvPr/>
        </p:nvSpPr>
        <p:spPr>
          <a:xfrm>
            <a:off x="4630979" y="1616059"/>
            <a:ext cx="3217282" cy="1796920"/>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6" name="object 6"/>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7" name="object 7"/>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But first: Double Counting in the Wild</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40F00DF-8C1B-FC13-6AA4-E3155314001E}"/>
              </a:ext>
            </a:extLst>
          </p:cNvPr>
          <p:cNvPicPr>
            <a:picLocks noChangeAspect="1"/>
          </p:cNvPicPr>
          <p:nvPr/>
        </p:nvPicPr>
        <p:blipFill>
          <a:blip r:embed="rId3"/>
          <a:stretch>
            <a:fillRect/>
          </a:stretch>
        </p:blipFill>
        <p:spPr>
          <a:xfrm>
            <a:off x="6952715" y="3886200"/>
            <a:ext cx="4001312" cy="2851347"/>
          </a:xfrm>
          <a:prstGeom prst="rect">
            <a:avLst/>
          </a:prstGeom>
        </p:spPr>
      </p:pic>
      <p:pic>
        <p:nvPicPr>
          <p:cNvPr id="13" name="Picture 12">
            <a:extLst>
              <a:ext uri="{FF2B5EF4-FFF2-40B4-BE49-F238E27FC236}">
                <a16:creationId xmlns:a16="http://schemas.microsoft.com/office/drawing/2014/main" id="{C8C0A975-F2EC-BF74-3AC3-3D0F349CED48}"/>
              </a:ext>
            </a:extLst>
          </p:cNvPr>
          <p:cNvPicPr>
            <a:picLocks noChangeAspect="1"/>
          </p:cNvPicPr>
          <p:nvPr/>
        </p:nvPicPr>
        <p:blipFill>
          <a:blip r:embed="rId4"/>
          <a:stretch>
            <a:fillRect/>
          </a:stretch>
        </p:blipFill>
        <p:spPr>
          <a:xfrm>
            <a:off x="609600" y="1066800"/>
            <a:ext cx="5131064" cy="1816193"/>
          </a:xfrm>
          <a:prstGeom prst="rect">
            <a:avLst/>
          </a:prstGeom>
        </p:spPr>
      </p:pic>
      <p:pic>
        <p:nvPicPr>
          <p:cNvPr id="15" name="Picture 14">
            <a:extLst>
              <a:ext uri="{FF2B5EF4-FFF2-40B4-BE49-F238E27FC236}">
                <a16:creationId xmlns:a16="http://schemas.microsoft.com/office/drawing/2014/main" id="{A68AE976-1ECF-3980-C723-E68BF3DF8888}"/>
              </a:ext>
            </a:extLst>
          </p:cNvPr>
          <p:cNvPicPr>
            <a:picLocks noChangeAspect="1"/>
          </p:cNvPicPr>
          <p:nvPr/>
        </p:nvPicPr>
        <p:blipFill>
          <a:blip r:embed="rId5"/>
          <a:stretch>
            <a:fillRect/>
          </a:stretch>
        </p:blipFill>
        <p:spPr>
          <a:xfrm>
            <a:off x="609600" y="3591132"/>
            <a:ext cx="6228728" cy="28513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74725" y="967693"/>
            <a:ext cx="1969316" cy="358348"/>
          </a:xfrm>
          <a:prstGeom prst="rect">
            <a:avLst/>
          </a:prstGeom>
        </p:spPr>
        <p:txBody>
          <a:bodyPr vert="horz" wrap="square" lIns="0" tIns="22650" rIns="0" bIns="0" rtlCol="0">
            <a:spAutoFit/>
          </a:bodyPr>
          <a:lstStyle/>
          <a:p>
            <a:pPr marL="25168" defTabSz="1812066">
              <a:spcBef>
                <a:spcPts val="178"/>
              </a:spcBef>
            </a:pPr>
            <a:r>
              <a:rPr sz="1585" spc="30" dirty="0">
                <a:solidFill>
                  <a:srgbClr val="FFFFFF"/>
                </a:solidFill>
                <a:latin typeface="Calibri"/>
                <a:cs typeface="Calibri"/>
              </a:rPr>
              <a:t>1 </a:t>
            </a: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p:txBody>
      </p:sp>
      <p:sp>
        <p:nvSpPr>
          <p:cNvPr id="5" name="object 5"/>
          <p:cNvSpPr/>
          <p:nvPr/>
        </p:nvSpPr>
        <p:spPr>
          <a:xfrm>
            <a:off x="2133600" y="1411288"/>
            <a:ext cx="6702302" cy="4608512"/>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6" name="object 6"/>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7" name="object 7"/>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txBox="1"/>
          <p:nvPr/>
        </p:nvSpPr>
        <p:spPr>
          <a:xfrm>
            <a:off x="2474725" y="967693"/>
            <a:ext cx="1969316" cy="358348"/>
          </a:xfrm>
          <a:prstGeom prst="rect">
            <a:avLst/>
          </a:prstGeom>
        </p:spPr>
        <p:txBody>
          <a:bodyPr vert="horz" wrap="square" lIns="0" tIns="22650" rIns="0" bIns="0" rtlCol="0">
            <a:spAutoFit/>
          </a:bodyPr>
          <a:lstStyle/>
          <a:p>
            <a:pPr marL="25168" defTabSz="1812066">
              <a:spcBef>
                <a:spcPts val="178"/>
              </a:spcBef>
            </a:pPr>
            <a:r>
              <a:rPr sz="1585" spc="30" dirty="0">
                <a:solidFill>
                  <a:srgbClr val="FFFFFF"/>
                </a:solidFill>
                <a:latin typeface="Calibri"/>
                <a:cs typeface="Calibri"/>
              </a:rPr>
              <a:t>1 </a:t>
            </a: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p:txBody>
      </p:sp>
      <p:sp>
        <p:nvSpPr>
          <p:cNvPr id="5" name="object 5"/>
          <p:cNvSpPr/>
          <p:nvPr/>
        </p:nvSpPr>
        <p:spPr>
          <a:xfrm>
            <a:off x="2209800" y="1457532"/>
            <a:ext cx="6546827" cy="4432775"/>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6" name="object 6"/>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7" name="object 7"/>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474725" y="967693"/>
            <a:ext cx="2524247" cy="10878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5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p:txBody>
      </p:sp>
      <p:sp>
        <p:nvSpPr>
          <p:cNvPr id="6" name="object 6"/>
          <p:cNvSpPr/>
          <p:nvPr/>
        </p:nvSpPr>
        <p:spPr>
          <a:xfrm>
            <a:off x="2790695" y="2035239"/>
            <a:ext cx="7134837" cy="3415471"/>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7" name="object 7"/>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8" name="object 8"/>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474725" y="967693"/>
            <a:ext cx="2524247" cy="10878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5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p:txBody>
      </p:sp>
      <p:sp>
        <p:nvSpPr>
          <p:cNvPr id="6" name="object 6"/>
          <p:cNvSpPr/>
          <p:nvPr/>
        </p:nvSpPr>
        <p:spPr>
          <a:xfrm>
            <a:off x="2790696" y="2035254"/>
            <a:ext cx="6784701" cy="3805244"/>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7" name="object 7"/>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8" name="object 8"/>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474725" y="967693"/>
            <a:ext cx="2524247" cy="10878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5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p:txBody>
      </p:sp>
      <p:sp>
        <p:nvSpPr>
          <p:cNvPr id="6" name="object 6"/>
          <p:cNvSpPr/>
          <p:nvPr/>
        </p:nvSpPr>
        <p:spPr>
          <a:xfrm>
            <a:off x="2790695" y="2035253"/>
            <a:ext cx="7689766" cy="4756558"/>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7" name="object 7"/>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8" name="object 8"/>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txBox="1"/>
          <p:nvPr/>
        </p:nvSpPr>
        <p:spPr>
          <a:xfrm>
            <a:off x="2474725" y="967693"/>
            <a:ext cx="2524247" cy="10878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59"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5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p:txBody>
      </p:sp>
      <p:sp>
        <p:nvSpPr>
          <p:cNvPr id="6" name="object 6"/>
          <p:cNvSpPr/>
          <p:nvPr/>
        </p:nvSpPr>
        <p:spPr>
          <a:xfrm>
            <a:off x="2790695" y="2035239"/>
            <a:ext cx="7868955" cy="3957191"/>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7" name="object 7"/>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8" name="object 8"/>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defTabSz="1812066">
              <a:spcBef>
                <a:spcPts val="733"/>
              </a:spcBef>
            </a:pPr>
            <a:r>
              <a:rPr sz="2378" spc="-20" dirty="0">
                <a:solidFill>
                  <a:srgbClr val="505252"/>
                </a:solidFill>
                <a:latin typeface="Calibri"/>
                <a:cs typeface="Calibri"/>
              </a:rPr>
              <a:t>Other </a:t>
            </a:r>
            <a:r>
              <a:rPr sz="2378" spc="-40" dirty="0">
                <a:solidFill>
                  <a:srgbClr val="505252"/>
                </a:solidFill>
                <a:latin typeface="Calibri"/>
                <a:cs typeface="Calibri"/>
              </a:rPr>
              <a:t>Notes </a:t>
            </a:r>
            <a:r>
              <a:rPr sz="2378" spc="-89" dirty="0">
                <a:solidFill>
                  <a:srgbClr val="505252"/>
                </a:solidFill>
                <a:latin typeface="Calibri"/>
                <a:cs typeface="Calibri"/>
              </a:rPr>
              <a:t>on </a:t>
            </a:r>
            <a:r>
              <a:rPr sz="2378" spc="40" dirty="0">
                <a:solidFill>
                  <a:srgbClr val="505252"/>
                </a:solidFill>
                <a:latin typeface="Calibri"/>
                <a:cs typeface="Calibri"/>
              </a:rPr>
              <a:t>Data</a:t>
            </a:r>
            <a:r>
              <a:rPr sz="2378" spc="109" dirty="0">
                <a:solidFill>
                  <a:srgbClr val="505252"/>
                </a:solidFill>
                <a:latin typeface="Calibri"/>
                <a:cs typeface="Calibri"/>
              </a:rPr>
              <a:t> </a:t>
            </a:r>
            <a:r>
              <a:rPr sz="2378" spc="-20" dirty="0">
                <a:solidFill>
                  <a:srgbClr val="505252"/>
                </a:solidFill>
                <a:latin typeface="Calibri"/>
                <a:cs typeface="Calibri"/>
              </a:rPr>
              <a:t>Visualization</a:t>
            </a:r>
            <a:endParaRPr sz="2378">
              <a:solidFill>
                <a:prstClr val="black"/>
              </a:solidFill>
              <a:latin typeface="Calibri"/>
              <a:cs typeface="Calibri"/>
            </a:endParaRPr>
          </a:p>
        </p:txBody>
      </p:sp>
      <p:sp>
        <p:nvSpPr>
          <p:cNvPr id="3" name="object 3"/>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4" name="object 4"/>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215056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txBox="1"/>
          <p:nvPr/>
        </p:nvSpPr>
        <p:spPr>
          <a:xfrm>
            <a:off x="2474724" y="967693"/>
            <a:ext cx="4577872" cy="1436143"/>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78"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1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69" dirty="0">
                <a:solidFill>
                  <a:prstClr val="black"/>
                </a:solidFill>
                <a:latin typeface="Trebuchet MS"/>
                <a:cs typeface="Trebuchet MS"/>
              </a:rPr>
              <a:t>Don’t </a:t>
            </a:r>
            <a:r>
              <a:rPr sz="2180" spc="-168" dirty="0">
                <a:solidFill>
                  <a:prstClr val="black"/>
                </a:solidFill>
                <a:latin typeface="Trebuchet MS"/>
                <a:cs typeface="Trebuchet MS"/>
              </a:rPr>
              <a:t>even </a:t>
            </a:r>
            <a:r>
              <a:rPr sz="2180" b="1" spc="59" dirty="0">
                <a:solidFill>
                  <a:srgbClr val="2E5F66"/>
                </a:solidFill>
                <a:latin typeface="Calibri"/>
                <a:cs typeface="Calibri"/>
              </a:rPr>
              <a:t>think </a:t>
            </a:r>
            <a:r>
              <a:rPr sz="2180" spc="-99" dirty="0">
                <a:solidFill>
                  <a:prstClr val="black"/>
                </a:solidFill>
                <a:latin typeface="Trebuchet MS"/>
                <a:cs typeface="Trebuchet MS"/>
              </a:rPr>
              <a:t>about </a:t>
            </a:r>
            <a:r>
              <a:rPr sz="2180" spc="-109" dirty="0">
                <a:solidFill>
                  <a:prstClr val="black"/>
                </a:solidFill>
                <a:latin typeface="Trebuchet MS"/>
                <a:cs typeface="Trebuchet MS"/>
              </a:rPr>
              <a:t>donut</a:t>
            </a:r>
            <a:r>
              <a:rPr sz="2180" spc="188" dirty="0">
                <a:solidFill>
                  <a:prstClr val="black"/>
                </a:solidFill>
                <a:latin typeface="Trebuchet MS"/>
                <a:cs typeface="Trebuchet MS"/>
              </a:rPr>
              <a:t> </a:t>
            </a:r>
            <a:r>
              <a:rPr sz="2180" spc="-119" dirty="0">
                <a:solidFill>
                  <a:prstClr val="black"/>
                </a:solidFill>
                <a:latin typeface="Trebuchet MS"/>
                <a:cs typeface="Trebuchet MS"/>
              </a:rPr>
              <a:t>charts</a:t>
            </a:r>
            <a:endParaRPr sz="2180">
              <a:solidFill>
                <a:prstClr val="black"/>
              </a:solidFill>
              <a:latin typeface="Trebuchet MS"/>
              <a:cs typeface="Trebuchet MS"/>
            </a:endParaRPr>
          </a:p>
        </p:txBody>
      </p:sp>
      <p:sp>
        <p:nvSpPr>
          <p:cNvPr id="7" name="object 7"/>
          <p:cNvSpPr/>
          <p:nvPr/>
        </p:nvSpPr>
        <p:spPr>
          <a:xfrm>
            <a:off x="2790695" y="2376228"/>
            <a:ext cx="3851490" cy="3851490"/>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8" name="object 8"/>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9" name="object 9"/>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8195" y="224815"/>
            <a:ext cx="1570419"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3" name="object 3"/>
          <p:cNvSpPr txBox="1">
            <a:spLocks noGrp="1"/>
          </p:cNvSpPr>
          <p:nvPr>
            <p:ph type="title"/>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a:spcBef>
                <a:spcPts val="733"/>
              </a:spcBef>
            </a:pPr>
            <a:r>
              <a:rPr spc="-20" dirty="0"/>
              <a:t>Other </a:t>
            </a:r>
            <a:r>
              <a:rPr spc="-40" dirty="0"/>
              <a:t>Notes </a:t>
            </a:r>
            <a:r>
              <a:rPr spc="-89" dirty="0"/>
              <a:t>on </a:t>
            </a:r>
            <a:r>
              <a:rPr spc="40" dirty="0"/>
              <a:t>Data</a:t>
            </a:r>
            <a:r>
              <a:rPr spc="109" dirty="0"/>
              <a:t> </a:t>
            </a:r>
            <a:r>
              <a:rPr spc="-20" dirty="0"/>
              <a:t>Visualization</a:t>
            </a:r>
          </a:p>
        </p:txBody>
      </p:sp>
      <p:sp>
        <p:nvSpPr>
          <p:cNvPr id="4" name="object 4"/>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p:nvPr/>
        </p:nvSpPr>
        <p:spPr>
          <a:xfrm>
            <a:off x="2452878" y="215056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7" name="object 7"/>
          <p:cNvSpPr/>
          <p:nvPr/>
        </p:nvSpPr>
        <p:spPr>
          <a:xfrm>
            <a:off x="2452878" y="2491580"/>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8" name="object 8"/>
          <p:cNvSpPr txBox="1"/>
          <p:nvPr/>
        </p:nvSpPr>
        <p:spPr>
          <a:xfrm>
            <a:off x="2474724" y="967693"/>
            <a:ext cx="4577872" cy="1784444"/>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78"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1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69" dirty="0">
                <a:solidFill>
                  <a:prstClr val="black"/>
                </a:solidFill>
                <a:latin typeface="Trebuchet MS"/>
                <a:cs typeface="Trebuchet MS"/>
              </a:rPr>
              <a:t>Don’t </a:t>
            </a:r>
            <a:r>
              <a:rPr sz="2180" spc="-168" dirty="0">
                <a:solidFill>
                  <a:prstClr val="black"/>
                </a:solidFill>
                <a:latin typeface="Trebuchet MS"/>
                <a:cs typeface="Trebuchet MS"/>
              </a:rPr>
              <a:t>even </a:t>
            </a:r>
            <a:r>
              <a:rPr sz="2180" b="1" spc="59" dirty="0">
                <a:solidFill>
                  <a:srgbClr val="2E5F66"/>
                </a:solidFill>
                <a:latin typeface="Calibri"/>
                <a:cs typeface="Calibri"/>
              </a:rPr>
              <a:t>think </a:t>
            </a:r>
            <a:r>
              <a:rPr sz="2180" spc="-99" dirty="0">
                <a:solidFill>
                  <a:prstClr val="black"/>
                </a:solidFill>
                <a:latin typeface="Trebuchet MS"/>
                <a:cs typeface="Trebuchet MS"/>
              </a:rPr>
              <a:t>about </a:t>
            </a:r>
            <a:r>
              <a:rPr sz="2180" spc="-109" dirty="0">
                <a:solidFill>
                  <a:prstClr val="black"/>
                </a:solidFill>
                <a:latin typeface="Trebuchet MS"/>
                <a:cs typeface="Trebuchet MS"/>
              </a:rPr>
              <a:t>donut</a:t>
            </a:r>
            <a:r>
              <a:rPr sz="2180" spc="188" dirty="0">
                <a:solidFill>
                  <a:prstClr val="black"/>
                </a:solidFill>
                <a:latin typeface="Trebuchet MS"/>
                <a:cs typeface="Trebuchet MS"/>
              </a:rPr>
              <a:t> </a:t>
            </a:r>
            <a:r>
              <a:rPr sz="2180" spc="-119" dirty="0">
                <a:solidFill>
                  <a:prstClr val="black"/>
                </a:solidFill>
                <a:latin typeface="Trebuchet MS"/>
                <a:cs typeface="Trebuchet MS"/>
              </a:rPr>
              <a:t>charts</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20" dirty="0">
                <a:solidFill>
                  <a:prstClr val="black"/>
                </a:solidFill>
                <a:latin typeface="Trebuchet MS"/>
                <a:cs typeface="Trebuchet MS"/>
              </a:rPr>
              <a:t>So </a:t>
            </a:r>
            <a:r>
              <a:rPr sz="2180" spc="-178" dirty="0">
                <a:solidFill>
                  <a:prstClr val="black"/>
                </a:solidFill>
                <a:latin typeface="Trebuchet MS"/>
                <a:cs typeface="Trebuchet MS"/>
              </a:rPr>
              <a:t>are </a:t>
            </a:r>
            <a:r>
              <a:rPr sz="2180" spc="59" dirty="0">
                <a:solidFill>
                  <a:prstClr val="black"/>
                </a:solidFill>
                <a:latin typeface="Trebuchet MS"/>
                <a:cs typeface="Trebuchet MS"/>
              </a:rPr>
              <a:t>3D</a:t>
            </a:r>
            <a:r>
              <a:rPr sz="2180" spc="-188" dirty="0">
                <a:solidFill>
                  <a:prstClr val="black"/>
                </a:solidFill>
                <a:latin typeface="Trebuchet MS"/>
                <a:cs typeface="Trebuchet MS"/>
              </a:rPr>
              <a:t> </a:t>
            </a:r>
            <a:r>
              <a:rPr sz="2180" spc="-109" dirty="0">
                <a:solidFill>
                  <a:prstClr val="black"/>
                </a:solidFill>
                <a:latin typeface="Trebuchet MS"/>
                <a:cs typeface="Trebuchet MS"/>
              </a:rPr>
              <a:t>plots</a:t>
            </a:r>
            <a:endParaRPr sz="2180">
              <a:solidFill>
                <a:prstClr val="black"/>
              </a:solidFill>
              <a:latin typeface="Trebuchet MS"/>
              <a:cs typeface="Trebuchet MS"/>
            </a:endParaRPr>
          </a:p>
        </p:txBody>
      </p:sp>
      <p:sp>
        <p:nvSpPr>
          <p:cNvPr id="9" name="object 9"/>
          <p:cNvSpPr/>
          <p:nvPr/>
        </p:nvSpPr>
        <p:spPr>
          <a:xfrm>
            <a:off x="2790695" y="2734945"/>
            <a:ext cx="5476646" cy="3408864"/>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10" name="object 10"/>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11" name="object 11"/>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8195" y="224815"/>
            <a:ext cx="1570419"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3" name="object 3"/>
          <p:cNvSpPr txBox="1">
            <a:spLocks noGrp="1"/>
          </p:cNvSpPr>
          <p:nvPr>
            <p:ph type="title"/>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a:spcBef>
                <a:spcPts val="733"/>
              </a:spcBef>
            </a:pPr>
            <a:r>
              <a:rPr spc="-20" dirty="0"/>
              <a:t>Other </a:t>
            </a:r>
            <a:r>
              <a:rPr spc="-40" dirty="0"/>
              <a:t>Notes </a:t>
            </a:r>
            <a:r>
              <a:rPr spc="-89" dirty="0"/>
              <a:t>on </a:t>
            </a:r>
            <a:r>
              <a:rPr spc="40" dirty="0"/>
              <a:t>Data</a:t>
            </a:r>
            <a:r>
              <a:rPr spc="109" dirty="0"/>
              <a:t> </a:t>
            </a:r>
            <a:r>
              <a:rPr spc="-20" dirty="0"/>
              <a:t>Visualization</a:t>
            </a:r>
          </a:p>
        </p:txBody>
      </p:sp>
      <p:sp>
        <p:nvSpPr>
          <p:cNvPr id="4" name="object 4"/>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p:nvPr/>
        </p:nvSpPr>
        <p:spPr>
          <a:xfrm>
            <a:off x="2452878" y="215056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7" name="object 7"/>
          <p:cNvSpPr/>
          <p:nvPr/>
        </p:nvSpPr>
        <p:spPr>
          <a:xfrm>
            <a:off x="2452878" y="2491580"/>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8" name="object 8"/>
          <p:cNvSpPr txBox="1"/>
          <p:nvPr/>
        </p:nvSpPr>
        <p:spPr>
          <a:xfrm>
            <a:off x="2474724" y="967693"/>
            <a:ext cx="4577872" cy="1784444"/>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78"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1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69" dirty="0">
                <a:solidFill>
                  <a:prstClr val="black"/>
                </a:solidFill>
                <a:latin typeface="Trebuchet MS"/>
                <a:cs typeface="Trebuchet MS"/>
              </a:rPr>
              <a:t>Don’t </a:t>
            </a:r>
            <a:r>
              <a:rPr sz="2180" spc="-168" dirty="0">
                <a:solidFill>
                  <a:prstClr val="black"/>
                </a:solidFill>
                <a:latin typeface="Trebuchet MS"/>
                <a:cs typeface="Trebuchet MS"/>
              </a:rPr>
              <a:t>even </a:t>
            </a:r>
            <a:r>
              <a:rPr sz="2180" b="1" spc="59" dirty="0">
                <a:solidFill>
                  <a:srgbClr val="2E5F66"/>
                </a:solidFill>
                <a:latin typeface="Calibri"/>
                <a:cs typeface="Calibri"/>
              </a:rPr>
              <a:t>think </a:t>
            </a:r>
            <a:r>
              <a:rPr sz="2180" spc="-99" dirty="0">
                <a:solidFill>
                  <a:prstClr val="black"/>
                </a:solidFill>
                <a:latin typeface="Trebuchet MS"/>
                <a:cs typeface="Trebuchet MS"/>
              </a:rPr>
              <a:t>about </a:t>
            </a:r>
            <a:r>
              <a:rPr sz="2180" spc="-109" dirty="0">
                <a:solidFill>
                  <a:prstClr val="black"/>
                </a:solidFill>
                <a:latin typeface="Trebuchet MS"/>
                <a:cs typeface="Trebuchet MS"/>
              </a:rPr>
              <a:t>donut</a:t>
            </a:r>
            <a:r>
              <a:rPr sz="2180" spc="188" dirty="0">
                <a:solidFill>
                  <a:prstClr val="black"/>
                </a:solidFill>
                <a:latin typeface="Trebuchet MS"/>
                <a:cs typeface="Trebuchet MS"/>
              </a:rPr>
              <a:t> </a:t>
            </a:r>
            <a:r>
              <a:rPr sz="2180" spc="-119" dirty="0">
                <a:solidFill>
                  <a:prstClr val="black"/>
                </a:solidFill>
                <a:latin typeface="Trebuchet MS"/>
                <a:cs typeface="Trebuchet MS"/>
              </a:rPr>
              <a:t>charts</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20" dirty="0">
                <a:solidFill>
                  <a:prstClr val="black"/>
                </a:solidFill>
                <a:latin typeface="Trebuchet MS"/>
                <a:cs typeface="Trebuchet MS"/>
              </a:rPr>
              <a:t>So </a:t>
            </a:r>
            <a:r>
              <a:rPr sz="2180" spc="-178" dirty="0">
                <a:solidFill>
                  <a:prstClr val="black"/>
                </a:solidFill>
                <a:latin typeface="Trebuchet MS"/>
                <a:cs typeface="Trebuchet MS"/>
              </a:rPr>
              <a:t>are </a:t>
            </a:r>
            <a:r>
              <a:rPr sz="2180" spc="59" dirty="0">
                <a:solidFill>
                  <a:prstClr val="black"/>
                </a:solidFill>
                <a:latin typeface="Trebuchet MS"/>
                <a:cs typeface="Trebuchet MS"/>
              </a:rPr>
              <a:t>3D</a:t>
            </a:r>
            <a:r>
              <a:rPr sz="2180" spc="-188" dirty="0">
                <a:solidFill>
                  <a:prstClr val="black"/>
                </a:solidFill>
                <a:latin typeface="Trebuchet MS"/>
                <a:cs typeface="Trebuchet MS"/>
              </a:rPr>
              <a:t> </a:t>
            </a:r>
            <a:r>
              <a:rPr sz="2180" spc="-109" dirty="0">
                <a:solidFill>
                  <a:prstClr val="black"/>
                </a:solidFill>
                <a:latin typeface="Trebuchet MS"/>
                <a:cs typeface="Trebuchet MS"/>
              </a:rPr>
              <a:t>plots</a:t>
            </a:r>
            <a:endParaRPr sz="2180">
              <a:solidFill>
                <a:prstClr val="black"/>
              </a:solidFill>
              <a:latin typeface="Trebuchet MS"/>
              <a:cs typeface="Trebuchet MS"/>
            </a:endParaRPr>
          </a:p>
        </p:txBody>
      </p:sp>
      <p:sp>
        <p:nvSpPr>
          <p:cNvPr id="9" name="object 9"/>
          <p:cNvSpPr/>
          <p:nvPr/>
        </p:nvSpPr>
        <p:spPr>
          <a:xfrm>
            <a:off x="2790695" y="2734957"/>
            <a:ext cx="5503072" cy="3441897"/>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10" name="object 10"/>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11" name="object 11"/>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8195" y="224815"/>
            <a:ext cx="1570419"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3" name="object 3"/>
          <p:cNvSpPr txBox="1">
            <a:spLocks noGrp="1"/>
          </p:cNvSpPr>
          <p:nvPr>
            <p:ph type="title"/>
          </p:nvPr>
        </p:nvSpPr>
        <p:spPr>
          <a:xfrm>
            <a:off x="3169024" y="224814"/>
            <a:ext cx="7490947" cy="459961"/>
          </a:xfrm>
          <a:prstGeom prst="rect">
            <a:avLst/>
          </a:prstGeom>
          <a:solidFill>
            <a:srgbClr val="A6E481"/>
          </a:solidFill>
        </p:spPr>
        <p:txBody>
          <a:bodyPr vert="horz" wrap="square" lIns="0" tIns="93118" rIns="0" bIns="0" rtlCol="0">
            <a:spAutoFit/>
          </a:bodyPr>
          <a:lstStyle/>
          <a:p>
            <a:pPr marL="261743">
              <a:spcBef>
                <a:spcPts val="733"/>
              </a:spcBef>
            </a:pPr>
            <a:r>
              <a:rPr spc="-20" dirty="0"/>
              <a:t>Other </a:t>
            </a:r>
            <a:r>
              <a:rPr spc="-40" dirty="0"/>
              <a:t>Notes </a:t>
            </a:r>
            <a:r>
              <a:rPr spc="-89" dirty="0"/>
              <a:t>on </a:t>
            </a:r>
            <a:r>
              <a:rPr spc="40" dirty="0"/>
              <a:t>Data</a:t>
            </a:r>
            <a:r>
              <a:rPr spc="109" dirty="0"/>
              <a:t> </a:t>
            </a:r>
            <a:r>
              <a:rPr spc="-20" dirty="0"/>
              <a:t>Visualization</a:t>
            </a:r>
          </a:p>
        </p:txBody>
      </p:sp>
      <p:sp>
        <p:nvSpPr>
          <p:cNvPr id="4" name="object 4"/>
          <p:cNvSpPr/>
          <p:nvPr/>
        </p:nvSpPr>
        <p:spPr>
          <a:xfrm>
            <a:off x="2452878" y="110253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5" name="object 5"/>
          <p:cNvSpPr/>
          <p:nvPr/>
        </p:nvSpPr>
        <p:spPr>
          <a:xfrm>
            <a:off x="2452878" y="1809581"/>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6" name="object 6"/>
          <p:cNvSpPr/>
          <p:nvPr/>
        </p:nvSpPr>
        <p:spPr>
          <a:xfrm>
            <a:off x="2452878" y="215056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7" name="object 7"/>
          <p:cNvSpPr/>
          <p:nvPr/>
        </p:nvSpPr>
        <p:spPr>
          <a:xfrm>
            <a:off x="2452878" y="2491580"/>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8" name="object 8"/>
          <p:cNvSpPr/>
          <p:nvPr/>
        </p:nvSpPr>
        <p:spPr>
          <a:xfrm>
            <a:off x="2452878" y="2832566"/>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pPr defTabSz="1812066"/>
            <a:endParaRPr sz="3567">
              <a:solidFill>
                <a:prstClr val="black"/>
              </a:solidFill>
              <a:latin typeface="Calibri"/>
            </a:endParaRPr>
          </a:p>
        </p:txBody>
      </p:sp>
      <p:sp>
        <p:nvSpPr>
          <p:cNvPr id="9" name="object 9"/>
          <p:cNvSpPr txBox="1"/>
          <p:nvPr/>
        </p:nvSpPr>
        <p:spPr>
          <a:xfrm>
            <a:off x="2474725" y="967692"/>
            <a:ext cx="6499371" cy="2132744"/>
          </a:xfrm>
          <a:prstGeom prst="rect">
            <a:avLst/>
          </a:prstGeom>
        </p:spPr>
        <p:txBody>
          <a:bodyPr vert="horz" wrap="square" lIns="0" tIns="22650" rIns="0" bIns="0" rtlCol="0">
            <a:spAutoFit/>
          </a:bodyPr>
          <a:lstStyle/>
          <a:p>
            <a:pPr marL="315853" indent="-291944" defTabSz="1812066">
              <a:spcBef>
                <a:spcPts val="178"/>
              </a:spcBef>
              <a:buClr>
                <a:srgbClr val="FFFFFF"/>
              </a:buClr>
              <a:buSzPct val="72727"/>
              <a:buFont typeface="Calibri"/>
              <a:buAutoNum type="arabicPlain"/>
              <a:tabLst>
                <a:tab pos="317112" algn="l"/>
              </a:tabLst>
            </a:pPr>
            <a:r>
              <a:rPr sz="2180" spc="-89" dirty="0">
                <a:solidFill>
                  <a:prstClr val="black"/>
                </a:solidFill>
                <a:latin typeface="Trebuchet MS"/>
                <a:cs typeface="Trebuchet MS"/>
              </a:rPr>
              <a:t>Keep </a:t>
            </a:r>
            <a:r>
              <a:rPr sz="2180" spc="-109" dirty="0">
                <a:solidFill>
                  <a:prstClr val="black"/>
                </a:solidFill>
                <a:latin typeface="Trebuchet MS"/>
                <a:cs typeface="Trebuchet MS"/>
              </a:rPr>
              <a:t>it</a:t>
            </a:r>
            <a:r>
              <a:rPr sz="2180" spc="188" dirty="0">
                <a:solidFill>
                  <a:prstClr val="black"/>
                </a:solidFill>
                <a:latin typeface="Trebuchet MS"/>
                <a:cs typeface="Trebuchet MS"/>
              </a:rPr>
              <a:t> </a:t>
            </a:r>
            <a:r>
              <a:rPr sz="2180" spc="-139" dirty="0">
                <a:solidFill>
                  <a:prstClr val="black"/>
                </a:solidFill>
                <a:latin typeface="Trebuchet MS"/>
                <a:cs typeface="Trebuchet MS"/>
              </a:rPr>
              <a:t>simple</a:t>
            </a:r>
            <a:endParaRPr sz="2180">
              <a:solidFill>
                <a:prstClr val="black"/>
              </a:solidFill>
              <a:latin typeface="Trebuchet MS"/>
              <a:cs typeface="Trebuchet MS"/>
            </a:endParaRPr>
          </a:p>
          <a:p>
            <a:pPr defTabSz="1812066">
              <a:spcBef>
                <a:spcPts val="69"/>
              </a:spcBef>
              <a:buClr>
                <a:srgbClr val="FFFFFF"/>
              </a:buClr>
              <a:buFont typeface="Calibri"/>
              <a:buAutoNum type="arabicPlain"/>
            </a:pPr>
            <a:endParaRPr sz="2477">
              <a:solidFill>
                <a:prstClr val="black"/>
              </a:solidFill>
              <a:latin typeface="Trebuchet MS"/>
              <a:cs typeface="Trebuchet MS"/>
            </a:endParaRPr>
          </a:p>
          <a:p>
            <a:pPr marL="315853" indent="-291944" defTabSz="1812066">
              <a:buClr>
                <a:srgbClr val="FFFFFF"/>
              </a:buClr>
              <a:buSzPct val="72727"/>
              <a:buFont typeface="Calibri"/>
              <a:buAutoNum type="arabicPlain"/>
              <a:tabLst>
                <a:tab pos="317112" algn="l"/>
              </a:tabLst>
            </a:pPr>
            <a:r>
              <a:rPr sz="2180" spc="-69" dirty="0">
                <a:solidFill>
                  <a:prstClr val="black"/>
                </a:solidFill>
                <a:latin typeface="Trebuchet MS"/>
                <a:cs typeface="Trebuchet MS"/>
              </a:rPr>
              <a:t>Pie </a:t>
            </a:r>
            <a:r>
              <a:rPr sz="2180" spc="-119" dirty="0">
                <a:solidFill>
                  <a:prstClr val="black"/>
                </a:solidFill>
                <a:latin typeface="Trebuchet MS"/>
                <a:cs typeface="Trebuchet MS"/>
              </a:rPr>
              <a:t>charts </a:t>
            </a:r>
            <a:r>
              <a:rPr sz="2180" spc="-188" dirty="0">
                <a:solidFill>
                  <a:prstClr val="black"/>
                </a:solidFill>
                <a:latin typeface="Trebuchet MS"/>
                <a:cs typeface="Trebuchet MS"/>
              </a:rPr>
              <a:t>are</a:t>
            </a:r>
            <a:r>
              <a:rPr sz="2180" spc="-208" dirty="0">
                <a:solidFill>
                  <a:prstClr val="black"/>
                </a:solidFill>
                <a:latin typeface="Trebuchet MS"/>
                <a:cs typeface="Trebuchet MS"/>
              </a:rPr>
              <a:t> </a:t>
            </a:r>
            <a:r>
              <a:rPr sz="2180" spc="-159" dirty="0">
                <a:solidFill>
                  <a:prstClr val="black"/>
                </a:solidFill>
                <a:latin typeface="Trebuchet MS"/>
                <a:cs typeface="Trebuchet MS"/>
              </a:rPr>
              <a:t>dead</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69" dirty="0">
                <a:solidFill>
                  <a:prstClr val="black"/>
                </a:solidFill>
                <a:latin typeface="Trebuchet MS"/>
                <a:cs typeface="Trebuchet MS"/>
              </a:rPr>
              <a:t>Don’t </a:t>
            </a:r>
            <a:r>
              <a:rPr sz="2180" spc="-168" dirty="0">
                <a:solidFill>
                  <a:prstClr val="black"/>
                </a:solidFill>
                <a:latin typeface="Trebuchet MS"/>
                <a:cs typeface="Trebuchet MS"/>
              </a:rPr>
              <a:t>even </a:t>
            </a:r>
            <a:r>
              <a:rPr sz="2180" b="1" spc="59" dirty="0">
                <a:solidFill>
                  <a:srgbClr val="2E5F66"/>
                </a:solidFill>
                <a:latin typeface="Calibri"/>
                <a:cs typeface="Calibri"/>
              </a:rPr>
              <a:t>think </a:t>
            </a:r>
            <a:r>
              <a:rPr sz="2180" spc="-99" dirty="0">
                <a:solidFill>
                  <a:prstClr val="black"/>
                </a:solidFill>
                <a:latin typeface="Trebuchet MS"/>
                <a:cs typeface="Trebuchet MS"/>
              </a:rPr>
              <a:t>about </a:t>
            </a:r>
            <a:r>
              <a:rPr sz="2180" spc="-109" dirty="0">
                <a:solidFill>
                  <a:prstClr val="black"/>
                </a:solidFill>
                <a:latin typeface="Trebuchet MS"/>
                <a:cs typeface="Trebuchet MS"/>
              </a:rPr>
              <a:t>donut</a:t>
            </a:r>
            <a:r>
              <a:rPr sz="2180" spc="208" dirty="0">
                <a:solidFill>
                  <a:prstClr val="black"/>
                </a:solidFill>
                <a:latin typeface="Trebuchet MS"/>
                <a:cs typeface="Trebuchet MS"/>
              </a:rPr>
              <a:t> </a:t>
            </a:r>
            <a:r>
              <a:rPr sz="2180" spc="-119" dirty="0">
                <a:solidFill>
                  <a:prstClr val="black"/>
                </a:solidFill>
                <a:latin typeface="Trebuchet MS"/>
                <a:cs typeface="Trebuchet MS"/>
              </a:rPr>
              <a:t>charts</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20" dirty="0">
                <a:solidFill>
                  <a:prstClr val="black"/>
                </a:solidFill>
                <a:latin typeface="Trebuchet MS"/>
                <a:cs typeface="Trebuchet MS"/>
              </a:rPr>
              <a:t>So </a:t>
            </a:r>
            <a:r>
              <a:rPr sz="2180" spc="-178" dirty="0">
                <a:solidFill>
                  <a:prstClr val="black"/>
                </a:solidFill>
                <a:latin typeface="Trebuchet MS"/>
                <a:cs typeface="Trebuchet MS"/>
              </a:rPr>
              <a:t>are </a:t>
            </a:r>
            <a:r>
              <a:rPr sz="2180" spc="59" dirty="0">
                <a:solidFill>
                  <a:prstClr val="black"/>
                </a:solidFill>
                <a:latin typeface="Trebuchet MS"/>
                <a:cs typeface="Trebuchet MS"/>
              </a:rPr>
              <a:t>3D</a:t>
            </a:r>
            <a:r>
              <a:rPr sz="2180" spc="-188" dirty="0">
                <a:solidFill>
                  <a:prstClr val="black"/>
                </a:solidFill>
                <a:latin typeface="Trebuchet MS"/>
                <a:cs typeface="Trebuchet MS"/>
              </a:rPr>
              <a:t> </a:t>
            </a:r>
            <a:r>
              <a:rPr sz="2180" spc="-109" dirty="0">
                <a:solidFill>
                  <a:prstClr val="black"/>
                </a:solidFill>
                <a:latin typeface="Trebuchet MS"/>
                <a:cs typeface="Trebuchet MS"/>
              </a:rPr>
              <a:t>plots</a:t>
            </a:r>
            <a:endParaRPr sz="2180">
              <a:solidFill>
                <a:prstClr val="black"/>
              </a:solidFill>
              <a:latin typeface="Trebuchet MS"/>
              <a:cs typeface="Trebuchet MS"/>
            </a:endParaRPr>
          </a:p>
          <a:p>
            <a:pPr marL="315853" indent="-291944" defTabSz="1812066">
              <a:spcBef>
                <a:spcPts val="69"/>
              </a:spcBef>
              <a:buClr>
                <a:srgbClr val="FFFFFF"/>
              </a:buClr>
              <a:buSzPct val="72727"/>
              <a:buFont typeface="Calibri"/>
              <a:buAutoNum type="arabicPlain"/>
              <a:tabLst>
                <a:tab pos="317112" algn="l"/>
              </a:tabLst>
            </a:pPr>
            <a:r>
              <a:rPr sz="2180" spc="-40" dirty="0">
                <a:solidFill>
                  <a:prstClr val="black"/>
                </a:solidFill>
                <a:latin typeface="Trebuchet MS"/>
                <a:cs typeface="Trebuchet MS"/>
              </a:rPr>
              <a:t>Too </a:t>
            </a:r>
            <a:r>
              <a:rPr sz="2180" spc="-109" dirty="0">
                <a:solidFill>
                  <a:prstClr val="black"/>
                </a:solidFill>
                <a:latin typeface="Trebuchet MS"/>
                <a:cs typeface="Trebuchet MS"/>
              </a:rPr>
              <a:t>many </a:t>
            </a:r>
            <a:r>
              <a:rPr sz="2180" b="1" spc="30" dirty="0">
                <a:solidFill>
                  <a:srgbClr val="1FA49A"/>
                </a:solidFill>
                <a:latin typeface="Calibri"/>
                <a:cs typeface="Calibri"/>
              </a:rPr>
              <a:t>hues </a:t>
            </a:r>
            <a:r>
              <a:rPr sz="2180" spc="-168" dirty="0">
                <a:solidFill>
                  <a:prstClr val="black"/>
                </a:solidFill>
                <a:latin typeface="Trebuchet MS"/>
                <a:cs typeface="Trebuchet MS"/>
              </a:rPr>
              <a:t>create </a:t>
            </a:r>
            <a:r>
              <a:rPr sz="2180" spc="-149" dirty="0">
                <a:solidFill>
                  <a:prstClr val="black"/>
                </a:solidFill>
                <a:latin typeface="Trebuchet MS"/>
                <a:cs typeface="Trebuchet MS"/>
              </a:rPr>
              <a:t>false </a:t>
            </a:r>
            <a:r>
              <a:rPr sz="2180" spc="-119" dirty="0">
                <a:solidFill>
                  <a:prstClr val="black"/>
                </a:solidFill>
                <a:latin typeface="Trebuchet MS"/>
                <a:cs typeface="Trebuchet MS"/>
              </a:rPr>
              <a:t>divisions/skew</a:t>
            </a:r>
            <a:r>
              <a:rPr sz="2180" spc="-79" dirty="0">
                <a:solidFill>
                  <a:prstClr val="black"/>
                </a:solidFill>
                <a:latin typeface="Trebuchet MS"/>
                <a:cs typeface="Trebuchet MS"/>
              </a:rPr>
              <a:t> </a:t>
            </a:r>
            <a:r>
              <a:rPr sz="2180" spc="-168" dirty="0">
                <a:solidFill>
                  <a:prstClr val="black"/>
                </a:solidFill>
                <a:latin typeface="Trebuchet MS"/>
                <a:cs typeface="Trebuchet MS"/>
              </a:rPr>
              <a:t>differences</a:t>
            </a:r>
            <a:endParaRPr sz="2180">
              <a:solidFill>
                <a:prstClr val="black"/>
              </a:solidFill>
              <a:latin typeface="Trebuchet MS"/>
              <a:cs typeface="Trebuchet MS"/>
            </a:endParaRPr>
          </a:p>
        </p:txBody>
      </p:sp>
      <p:sp>
        <p:nvSpPr>
          <p:cNvPr id="10" name="object 10"/>
          <p:cNvSpPr/>
          <p:nvPr/>
        </p:nvSpPr>
        <p:spPr>
          <a:xfrm>
            <a:off x="2830334" y="3137414"/>
            <a:ext cx="7002708" cy="2668955"/>
          </a:xfrm>
          <a:prstGeom prst="rect">
            <a:avLst/>
          </a:prstGeom>
          <a:blipFill>
            <a:blip r:embed="rId2"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11" name="object 11"/>
          <p:cNvSpPr txBox="1">
            <a:spLocks noGrp="1"/>
          </p:cNvSpPr>
          <p:nvPr>
            <p:ph type="dt" sz="half" idx="6"/>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1</a:t>
            </a:r>
          </a:p>
        </p:txBody>
      </p:sp>
      <p:sp>
        <p:nvSpPr>
          <p:cNvPr id="12" name="object 12"/>
          <p:cNvSpPr txBox="1">
            <a:spLocks noGrp="1"/>
          </p:cNvSpPr>
          <p:nvPr>
            <p:ph type="ftr" sz="quarter" idx="5"/>
          </p:nvPr>
        </p:nvSpPr>
        <p:spPr>
          <a:xfrm>
            <a:off x="17954981" y="12968765"/>
            <a:ext cx="8848785"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a:t>
            </a:r>
            <a:r>
              <a:rPr spc="119" dirty="0"/>
              <a:t> </a:t>
            </a:r>
            <a:r>
              <a:rPr dirty="0"/>
              <a:t>Hoaglan</a:t>
            </a:r>
            <a:r>
              <a:rPr spc="10" dirty="0"/>
              <a:t>d</a:t>
            </a:r>
            <a:r>
              <a:rPr spc="119" dirty="0"/>
              <a:t> </a:t>
            </a:r>
            <a:r>
              <a:rPr spc="30" dirty="0"/>
              <a:t>(Bosto</a:t>
            </a:r>
            <a:r>
              <a:rPr spc="40" dirty="0"/>
              <a:t>n</a:t>
            </a:r>
            <a:r>
              <a:rPr spc="119" dirty="0"/>
              <a:t> </a:t>
            </a:r>
            <a:r>
              <a:rPr spc="10" dirty="0"/>
              <a:t>Universi</a:t>
            </a:r>
            <a:r>
              <a:rPr spc="-40" dirty="0"/>
              <a:t>t</a:t>
            </a:r>
            <a:r>
              <a:rPr spc="69" dirty="0"/>
              <a:t>y)</a:t>
            </a:r>
            <a:r>
              <a:rPr dirty="0"/>
              <a:t>	</a:t>
            </a:r>
            <a:r>
              <a:rPr spc="-20" dirty="0"/>
              <a:t>30</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Project Management: Folder Organizations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200" y="1066801"/>
            <a:ext cx="8520684" cy="5141388"/>
          </a:xfrm>
        </p:spPr>
        <p:txBody>
          <a:bodyPr>
            <a:noAutofit/>
          </a:bodyPr>
          <a:lstStyle/>
          <a:p>
            <a:r>
              <a:rPr lang="en-US" sz="2200" dirty="0">
                <a:latin typeface="Times New Roman" panose="02020603050405020304" pitchFamily="18" charset="0"/>
                <a:cs typeface="Times New Roman" panose="02020603050405020304" pitchFamily="18" charset="0"/>
              </a:rPr>
              <a:t>Project file structure</a:t>
            </a: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File template</a:t>
            </a:r>
          </a:p>
          <a:p>
            <a:pPr lvl="1"/>
            <a:r>
              <a:rPr lang="en-US" sz="2200" dirty="0">
                <a:cs typeface="Times New Roman" panose="02020603050405020304" pitchFamily="18" charset="0"/>
              </a:rPr>
              <a:t>Headers</a:t>
            </a:r>
          </a:p>
          <a:p>
            <a:pPr lvl="1"/>
            <a:r>
              <a:rPr lang="en-US" sz="2200" dirty="0">
                <a:latin typeface="Times New Roman" panose="02020603050405020304" pitchFamily="18" charset="0"/>
                <a:cs typeface="Times New Roman" panose="02020603050405020304" pitchFamily="18" charset="0"/>
              </a:rPr>
              <a:t>Comment, comment, comment! </a:t>
            </a:r>
          </a:p>
        </p:txBody>
      </p:sp>
      <p:pic>
        <p:nvPicPr>
          <p:cNvPr id="5" name="Picture 4">
            <a:extLst>
              <a:ext uri="{FF2B5EF4-FFF2-40B4-BE49-F238E27FC236}">
                <a16:creationId xmlns:a16="http://schemas.microsoft.com/office/drawing/2014/main" id="{861E4066-6E02-48CA-8A39-B2151A67AA50}"/>
              </a:ext>
            </a:extLst>
          </p:cNvPr>
          <p:cNvPicPr>
            <a:picLocks noChangeAspect="1"/>
          </p:cNvPicPr>
          <p:nvPr/>
        </p:nvPicPr>
        <p:blipFill rotWithShape="1">
          <a:blip r:embed="rId3"/>
          <a:srcRect l="3008"/>
          <a:stretch/>
        </p:blipFill>
        <p:spPr>
          <a:xfrm>
            <a:off x="1295400" y="1524000"/>
            <a:ext cx="7985918" cy="3124200"/>
          </a:xfrm>
          <a:prstGeom prst="rect">
            <a:avLst/>
          </a:prstGeom>
        </p:spPr>
      </p:pic>
    </p:spTree>
    <p:extLst>
      <p:ext uri="{BB962C8B-B14F-4D97-AF65-F5344CB8AC3E}">
        <p14:creationId xmlns:p14="http://schemas.microsoft.com/office/powerpoint/2010/main" val="764397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Correlations, Covariances,</a:t>
            </a:r>
            <a:br>
              <a:rPr lang="en-US" dirty="0"/>
            </a:br>
            <a:r>
              <a:rPr lang="en-US" dirty="0"/>
              <a:t>&amp; Causation </a:t>
            </a:r>
            <a:r>
              <a:rPr lang="en-US" sz="4000" dirty="0"/>
              <a:t>(oh my!)</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4282746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Visualization Across Dimensions</a:t>
            </a:r>
          </a:p>
        </p:txBody>
      </p:sp>
      <p:sp>
        <p:nvSpPr>
          <p:cNvPr id="3" name="Content Placeholder 2"/>
          <p:cNvSpPr>
            <a:spLocks noGrp="1"/>
          </p:cNvSpPr>
          <p:nvPr>
            <p:ph idx="1"/>
          </p:nvPr>
        </p:nvSpPr>
        <p:spPr>
          <a:xfrm>
            <a:off x="609600" y="1066800"/>
            <a:ext cx="10210800" cy="5141388"/>
          </a:xfrm>
        </p:spPr>
        <p:txBody>
          <a:bodyPr>
            <a:noAutofit/>
          </a:bodyPr>
          <a:lstStyle/>
          <a:p>
            <a:r>
              <a:rPr lang="en-US" sz="2400" dirty="0">
                <a:cs typeface="Times New Roman" panose="02020603050405020304" pitchFamily="18" charset="0"/>
              </a:rPr>
              <a:t>Scatterplots</a:t>
            </a:r>
          </a:p>
          <a:p>
            <a:pPr lvl="1"/>
            <a:r>
              <a:rPr lang="en-US" sz="2200" dirty="0">
                <a:cs typeface="Times New Roman" panose="02020603050405020304" pitchFamily="18" charset="0"/>
              </a:rPr>
              <a:t>Bubble chart (weighted scatterplot)</a:t>
            </a:r>
          </a:p>
          <a:p>
            <a:r>
              <a:rPr lang="en-US" sz="2400" dirty="0">
                <a:cs typeface="Times New Roman" panose="02020603050405020304" pitchFamily="18" charset="0"/>
              </a:rPr>
              <a:t>Heatmap</a:t>
            </a: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atter plots and heatmaps are among the chart types that can be used to show distributions in data values.">
            <a:extLst>
              <a:ext uri="{FF2B5EF4-FFF2-40B4-BE49-F238E27FC236}">
                <a16:creationId xmlns:a16="http://schemas.microsoft.com/office/drawing/2014/main" id="{60EC8490-A943-7AFD-F08D-B9F4C5B987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5691594" y="2362200"/>
            <a:ext cx="500579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ta Bubble Chart Options. In this guide, learn to put assemble a… | by  Adam Ross Nelson | The Stata Gallery | Medium">
            <a:extLst>
              <a:ext uri="{FF2B5EF4-FFF2-40B4-BE49-F238E27FC236}">
                <a16:creationId xmlns:a16="http://schemas.microsoft.com/office/drawing/2014/main" id="{74B9CBAA-27D4-DD09-F963-33E559C79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56" y="2420109"/>
            <a:ext cx="5502038" cy="321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94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err="1">
                <a:latin typeface="Times New Roman" panose="02020603050405020304" pitchFamily="18" charset="0"/>
                <a:cs typeface="Times New Roman" panose="02020603050405020304" pitchFamily="18" charset="0"/>
              </a:rPr>
              <a:t>Binscatters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3429000" cy="5141388"/>
              </a:xfrm>
            </p:spPr>
            <p:txBody>
              <a:bodyPr>
                <a:noAutofit/>
              </a:bodyPr>
              <a:lstStyle/>
              <a:p>
                <a:pPr marL="457200" indent="-457200">
                  <a:buFont typeface="+mj-lt"/>
                  <a:buAutoNum type="arabicPeriod"/>
                </a:pPr>
                <a:r>
                  <a:rPr lang="en-US" sz="2400" dirty="0">
                    <a:cs typeface="Times New Roman" panose="02020603050405020304" pitchFamily="18" charset="0"/>
                  </a:rPr>
                  <a:t>Bin your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Aggregate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within bins</a:t>
                </a:r>
              </a:p>
              <a:p>
                <a:pPr marL="457200" indent="-457200">
                  <a:buFont typeface="+mj-lt"/>
                  <a:buAutoNum type="arabicPeriod"/>
                </a:pPr>
                <a:r>
                  <a:rPr lang="en-US" sz="2400" dirty="0">
                    <a:cs typeface="Times New Roman" panose="02020603050405020304" pitchFamily="18" charset="0"/>
                  </a:rPr>
                  <a:t>Smooth (drawbacks?)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3429000" cy="5141388"/>
              </a:xfrm>
              <a:blipFill>
                <a:blip r:embed="rId3"/>
                <a:stretch>
                  <a:fillRect l="-1421"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F83FE619-B2E5-F2FA-296C-EE78B13EA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502" y="6858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Scatter Plot in Stata with Reduced Noise">
            <a:extLst>
              <a:ext uri="{FF2B5EF4-FFF2-40B4-BE49-F238E27FC236}">
                <a16:creationId xmlns:a16="http://schemas.microsoft.com/office/drawing/2014/main" id="{359A706A-B0E6-16DD-48A0-59AF64769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967055"/>
            <a:ext cx="7700963" cy="560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725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52EF462-FB17-A276-ABD8-8BF211380803}"/>
              </a:ext>
            </a:extLst>
          </p:cNvPr>
          <p:cNvPicPr>
            <a:picLocks noChangeAspect="1"/>
          </p:cNvPicPr>
          <p:nvPr/>
        </p:nvPicPr>
        <p:blipFill>
          <a:blip r:embed="rId4"/>
          <a:stretch>
            <a:fillRect/>
          </a:stretch>
        </p:blipFill>
        <p:spPr>
          <a:xfrm>
            <a:off x="914400" y="3594090"/>
            <a:ext cx="8475050" cy="1739910"/>
          </a:xfrm>
          <a:prstGeom prst="rect">
            <a:avLst/>
          </a:prstGeom>
        </p:spPr>
      </p:pic>
    </p:spTree>
    <p:extLst>
      <p:ext uri="{BB962C8B-B14F-4D97-AF65-F5344CB8AC3E}">
        <p14:creationId xmlns:p14="http://schemas.microsoft.com/office/powerpoint/2010/main" val="664943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88BD88C-A264-35A7-339E-CB35663B265C}"/>
              </a:ext>
            </a:extLst>
          </p:cNvPr>
          <p:cNvPicPr>
            <a:picLocks noChangeAspect="1"/>
          </p:cNvPicPr>
          <p:nvPr/>
        </p:nvPicPr>
        <p:blipFill>
          <a:blip r:embed="rId4"/>
          <a:stretch>
            <a:fillRect/>
          </a:stretch>
        </p:blipFill>
        <p:spPr>
          <a:xfrm>
            <a:off x="457199" y="1038294"/>
            <a:ext cx="10268589" cy="3609905"/>
          </a:xfrm>
          <a:prstGeom prst="rect">
            <a:avLst/>
          </a:prstGeom>
        </p:spPr>
      </p:pic>
    </p:spTree>
    <p:extLst>
      <p:ext uri="{BB962C8B-B14F-4D97-AF65-F5344CB8AC3E}">
        <p14:creationId xmlns:p14="http://schemas.microsoft.com/office/powerpoint/2010/main" val="2369416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Example: </a:t>
            </a:r>
          </a:p>
        </p:txBody>
      </p:sp>
      <p:pic>
        <p:nvPicPr>
          <p:cNvPr id="5" name="Picture 4">
            <a:extLst>
              <a:ext uri="{FF2B5EF4-FFF2-40B4-BE49-F238E27FC236}">
                <a16:creationId xmlns:a16="http://schemas.microsoft.com/office/drawing/2014/main" id="{02223FFB-E040-2B3C-616F-F4CE5FC5F6FB}"/>
              </a:ext>
            </a:extLst>
          </p:cNvPr>
          <p:cNvPicPr>
            <a:picLocks noChangeAspect="1"/>
          </p:cNvPicPr>
          <p:nvPr/>
        </p:nvPicPr>
        <p:blipFill>
          <a:blip r:embed="rId3"/>
          <a:stretch>
            <a:fillRect/>
          </a:stretch>
        </p:blipFill>
        <p:spPr>
          <a:xfrm>
            <a:off x="914400" y="1524000"/>
            <a:ext cx="8749237" cy="3657600"/>
          </a:xfrm>
          <a:prstGeom prst="rect">
            <a:avLst/>
          </a:prstGeom>
        </p:spPr>
      </p:pic>
    </p:spTree>
    <p:extLst>
      <p:ext uri="{BB962C8B-B14F-4D97-AF65-F5344CB8AC3E}">
        <p14:creationId xmlns:p14="http://schemas.microsoft.com/office/powerpoint/2010/main" val="2410499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But this makes covariance </a:t>
            </a:r>
            <a:r>
              <a:rPr lang="en-US" sz="2400" b="1" dirty="0">
                <a:cs typeface="Times New Roman" panose="02020603050405020304" pitchFamily="18" charset="0"/>
              </a:rPr>
              <a:t>unit sensitive! </a:t>
            </a: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DB6B80C-8B62-C340-95D4-25F70B60A95B}"/>
              </a:ext>
            </a:extLst>
          </p:cNvPr>
          <p:cNvPicPr>
            <a:picLocks noChangeAspect="1"/>
          </p:cNvPicPr>
          <p:nvPr/>
        </p:nvPicPr>
        <p:blipFill>
          <a:blip r:embed="rId3"/>
          <a:stretch>
            <a:fillRect/>
          </a:stretch>
        </p:blipFill>
        <p:spPr>
          <a:xfrm>
            <a:off x="381000" y="962232"/>
            <a:ext cx="10238907" cy="4524168"/>
          </a:xfrm>
          <a:prstGeom prst="rect">
            <a:avLst/>
          </a:prstGeom>
        </p:spPr>
      </p:pic>
    </p:spTree>
    <p:extLst>
      <p:ext uri="{BB962C8B-B14F-4D97-AF65-F5344CB8AC3E}">
        <p14:creationId xmlns:p14="http://schemas.microsoft.com/office/powerpoint/2010/main" val="777849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6" name="Picture 5">
            <a:extLst>
              <a:ext uri="{FF2B5EF4-FFF2-40B4-BE49-F238E27FC236}">
                <a16:creationId xmlns:a16="http://schemas.microsoft.com/office/drawing/2014/main" id="{5EFFEFEB-E7AB-F68E-7A32-61725E9A9812}"/>
              </a:ext>
            </a:extLst>
          </p:cNvPr>
          <p:cNvPicPr>
            <a:picLocks noChangeAspect="1"/>
          </p:cNvPicPr>
          <p:nvPr/>
        </p:nvPicPr>
        <p:blipFill>
          <a:blip r:embed="rId3"/>
          <a:stretch>
            <a:fillRect/>
          </a:stretch>
        </p:blipFill>
        <p:spPr>
          <a:xfrm>
            <a:off x="838200" y="1676399"/>
            <a:ext cx="9144000" cy="4127801"/>
          </a:xfrm>
          <a:prstGeom prst="rect">
            <a:avLst/>
          </a:prstGeom>
        </p:spPr>
      </p:pic>
    </p:spTree>
    <p:extLst>
      <p:ext uri="{BB962C8B-B14F-4D97-AF65-F5344CB8AC3E}">
        <p14:creationId xmlns:p14="http://schemas.microsoft.com/office/powerpoint/2010/main" val="4085837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5" name="Picture 4">
            <a:extLst>
              <a:ext uri="{FF2B5EF4-FFF2-40B4-BE49-F238E27FC236}">
                <a16:creationId xmlns:a16="http://schemas.microsoft.com/office/drawing/2014/main" id="{960CAF61-A113-E3CB-06D9-2E5337FFBFE2}"/>
              </a:ext>
            </a:extLst>
          </p:cNvPr>
          <p:cNvPicPr>
            <a:picLocks noChangeAspect="1"/>
          </p:cNvPicPr>
          <p:nvPr/>
        </p:nvPicPr>
        <p:blipFill>
          <a:blip r:embed="rId3"/>
          <a:stretch>
            <a:fillRect/>
          </a:stretch>
        </p:blipFill>
        <p:spPr>
          <a:xfrm>
            <a:off x="597061" y="1523999"/>
            <a:ext cx="6337139" cy="4975683"/>
          </a:xfrm>
          <a:prstGeom prst="rect">
            <a:avLst/>
          </a:prstGeom>
        </p:spPr>
      </p:pic>
      <p:pic>
        <p:nvPicPr>
          <p:cNvPr id="7" name="Picture 2" descr="RStudio - RStudio">
            <a:extLst>
              <a:ext uri="{FF2B5EF4-FFF2-40B4-BE49-F238E27FC236}">
                <a16:creationId xmlns:a16="http://schemas.microsoft.com/office/drawing/2014/main" id="{A5118A5F-14DE-5C30-EC79-08C2E8E24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228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Correlation and Causation 	</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The adage is true – need careful </a:t>
            </a:r>
            <a:r>
              <a:rPr lang="en-US" sz="2400" b="1" dirty="0">
                <a:cs typeface="Times New Roman" panose="02020603050405020304" pitchFamily="18" charset="0"/>
              </a:rPr>
              <a:t>causal inference </a:t>
            </a:r>
            <a:r>
              <a:rPr lang="en-US" sz="2400" dirty="0">
                <a:cs typeface="Times New Roman" panose="02020603050405020304" pitchFamily="18" charset="0"/>
              </a:rPr>
              <a:t>and </a:t>
            </a:r>
            <a:r>
              <a:rPr lang="en-US" sz="2400" b="1" dirty="0">
                <a:cs typeface="Times New Roman" panose="02020603050405020304" pitchFamily="18" charset="0"/>
              </a:rPr>
              <a:t>econometrics </a:t>
            </a:r>
            <a:r>
              <a:rPr lang="en-US" sz="2400" dirty="0">
                <a:cs typeface="Times New Roman" panose="02020603050405020304" pitchFamily="18" charset="0"/>
              </a:rPr>
              <a:t>to land on causal answers to questions</a:t>
            </a:r>
          </a:p>
        </p:txBody>
      </p:sp>
      <p:pic>
        <p:nvPicPr>
          <p:cNvPr id="4098" name="Picture 2" descr="Spurious Correlations">
            <a:extLst>
              <a:ext uri="{FF2B5EF4-FFF2-40B4-BE49-F238E27FC236}">
                <a16:creationId xmlns:a16="http://schemas.microsoft.com/office/drawing/2014/main" id="{9A21630A-690D-A000-0B4A-9C5E91E6F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133600"/>
            <a:ext cx="948014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5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Project Management: Workflow</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200" y="1066801"/>
            <a:ext cx="8520684" cy="5141388"/>
          </a:xfrm>
        </p:spPr>
        <p:txBody>
          <a:bodyPr>
            <a:noAutofit/>
          </a:bodyPr>
          <a:lstStyle/>
          <a:p>
            <a:r>
              <a:rPr lang="en-US" sz="2400" dirty="0">
                <a:cs typeface="Times New Roman" panose="02020603050405020304" pitchFamily="18" charset="0"/>
              </a:rPr>
              <a:t>Setting up copilot in Microsoft VSC</a:t>
            </a: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Code editors</a:t>
            </a:r>
          </a:p>
          <a:p>
            <a:r>
              <a:rPr lang="en-US" sz="2400" dirty="0">
                <a:cs typeface="Times New Roman" panose="02020603050405020304" pitchFamily="18" charset="0"/>
              </a:rPr>
              <a:t>Projects + files (next slide)</a:t>
            </a:r>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59FB3826-1290-26A4-BD72-3C5A2C188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EB48D6-B357-2CD2-9514-85262437B15F}"/>
              </a:ext>
            </a:extLst>
          </p:cNvPr>
          <p:cNvPicPr>
            <a:picLocks noChangeAspect="1"/>
          </p:cNvPicPr>
          <p:nvPr/>
        </p:nvPicPr>
        <p:blipFill>
          <a:blip r:embed="rId4"/>
          <a:stretch>
            <a:fillRect/>
          </a:stretch>
        </p:blipFill>
        <p:spPr>
          <a:xfrm>
            <a:off x="1524000" y="1524000"/>
            <a:ext cx="7264773" cy="2921150"/>
          </a:xfrm>
          <a:prstGeom prst="rect">
            <a:avLst/>
          </a:prstGeom>
        </p:spPr>
      </p:pic>
    </p:spTree>
    <p:extLst>
      <p:ext uri="{BB962C8B-B14F-4D97-AF65-F5344CB8AC3E}">
        <p14:creationId xmlns:p14="http://schemas.microsoft.com/office/powerpoint/2010/main" val="4184081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Goal of Econometric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0" y="1066801"/>
                <a:ext cx="85206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0" y="1066801"/>
                <a:ext cx="8520684" cy="5141388"/>
              </a:xfrm>
              <a:blipFill>
                <a:blip r:embed="rId3"/>
                <a:stretch>
                  <a:fillRect l="-501" t="-1305"/>
                </a:stretch>
              </a:blipFill>
            </p:spPr>
            <p:txBody>
              <a:bodyPr/>
              <a:lstStyle/>
              <a:p>
                <a:r>
                  <a:rPr 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606284" cy="624840"/>
          </a:xfrm>
        </p:spPr>
        <p:txBody>
          <a:bodyPr>
            <a:noAutofit/>
          </a:bodyPr>
          <a:lstStyle/>
          <a:p>
            <a:r>
              <a:rPr lang="en-US" dirty="0"/>
              <a:t>Econometric approach</a:t>
            </a:r>
          </a:p>
        </p:txBody>
      </p:sp>
      <p:sp>
        <p:nvSpPr>
          <p:cNvPr id="3" name="Content Placeholder 2"/>
          <p:cNvSpPr>
            <a:spLocks noGrp="1"/>
          </p:cNvSpPr>
          <p:nvPr>
            <p:ph idx="1"/>
          </p:nvPr>
        </p:nvSpPr>
        <p:spPr>
          <a:xfrm>
            <a:off x="1143000" y="1005840"/>
            <a:ext cx="99822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8381999" cy="701040"/>
          </a:xfrm>
        </p:spPr>
        <p:txBody>
          <a:bodyPr>
            <a:normAutofit/>
          </a:bodyPr>
          <a:lstStyle/>
          <a:p>
            <a:r>
              <a:rPr lang="en-US" dirty="0"/>
              <a:t>Why do we need causal inference?</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799" cy="701040"/>
          </a:xfrm>
        </p:spPr>
        <p:txBody>
          <a:bodyPr>
            <a:normAutofit fontScale="90000"/>
          </a:bodyPr>
          <a:lstStyle/>
          <a:p>
            <a:r>
              <a:rPr lang="en-US" dirty="0"/>
              <a:t>Why do we need causal inference?</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Errors and Bias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647936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Measuring Variability: Variance and SDs</a:t>
            </a:r>
          </a:p>
        </p:txBody>
      </p:sp>
      <p:pic>
        <p:nvPicPr>
          <p:cNvPr id="6" name="Content Placeholder 5">
            <a:extLst>
              <a:ext uri="{FF2B5EF4-FFF2-40B4-BE49-F238E27FC236}">
                <a16:creationId xmlns:a16="http://schemas.microsoft.com/office/drawing/2014/main" id="{E1C3FE23-DC4D-982B-A7A4-9ADB0FCDBFCE}"/>
              </a:ext>
            </a:extLst>
          </p:cNvPr>
          <p:cNvPicPr>
            <a:picLocks noGrp="1" noChangeAspect="1"/>
          </p:cNvPicPr>
          <p:nvPr>
            <p:ph idx="1"/>
          </p:nvPr>
        </p:nvPicPr>
        <p:blipFill>
          <a:blip r:embed="rId3"/>
          <a:stretch>
            <a:fillRect/>
          </a:stretch>
        </p:blipFill>
        <p:spPr>
          <a:xfrm>
            <a:off x="609600" y="977774"/>
            <a:ext cx="8802480" cy="5542834"/>
          </a:xfrm>
        </p:spPr>
      </p:pic>
    </p:spTree>
    <p:extLst>
      <p:ext uri="{BB962C8B-B14F-4D97-AF65-F5344CB8AC3E}">
        <p14:creationId xmlns:p14="http://schemas.microsoft.com/office/powerpoint/2010/main" val="156956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Project Management: File Organization</a:t>
            </a:r>
          </a:p>
        </p:txBody>
      </p:sp>
      <p:sp>
        <p:nvSpPr>
          <p:cNvPr id="3" name="Content Placeholder 2"/>
          <p:cNvSpPr>
            <a:spLocks noGrp="1"/>
          </p:cNvSpPr>
          <p:nvPr>
            <p:ph idx="1"/>
          </p:nvPr>
        </p:nvSpPr>
        <p:spPr>
          <a:xfrm>
            <a:off x="1219200" y="1066801"/>
            <a:ext cx="8520684" cy="5141388"/>
          </a:xfrm>
        </p:spPr>
        <p:txBody>
          <a:bodyPr>
            <a:noAutofit/>
          </a:bodyPr>
          <a:lstStyle/>
          <a:p>
            <a:r>
              <a:rPr lang="en-US" sz="2200" dirty="0">
                <a:latin typeface="Times New Roman" panose="02020603050405020304" pitchFamily="18" charset="0"/>
                <a:cs typeface="Times New Roman" panose="02020603050405020304" pitchFamily="18" charset="0"/>
              </a:rPr>
              <a:t>Project file structure</a:t>
            </a: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File template</a:t>
            </a:r>
          </a:p>
          <a:p>
            <a:pPr lvl="1"/>
            <a:r>
              <a:rPr lang="en-US" sz="2200" dirty="0">
                <a:cs typeface="Times New Roman" panose="02020603050405020304" pitchFamily="18" charset="0"/>
              </a:rPr>
              <a:t>Headers</a:t>
            </a:r>
          </a:p>
          <a:p>
            <a:pPr lvl="1"/>
            <a:r>
              <a:rPr lang="en-US" sz="2200" dirty="0">
                <a:latin typeface="Times New Roman" panose="02020603050405020304" pitchFamily="18" charset="0"/>
                <a:cs typeface="Times New Roman" panose="02020603050405020304" pitchFamily="18" charset="0"/>
              </a:rPr>
              <a:t>Comment, comment, comment! </a:t>
            </a:r>
          </a:p>
        </p:txBody>
      </p:sp>
      <p:pic>
        <p:nvPicPr>
          <p:cNvPr id="6" name="Picture 2" descr="RStudio - RStudio">
            <a:extLst>
              <a:ext uri="{FF2B5EF4-FFF2-40B4-BE49-F238E27FC236}">
                <a16:creationId xmlns:a16="http://schemas.microsoft.com/office/drawing/2014/main" id="{59FB3826-1290-26A4-BD72-3C5A2C188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1B61A3-8AF5-3BBA-A3F6-AC2BBC13273B}"/>
              </a:ext>
            </a:extLst>
          </p:cNvPr>
          <p:cNvPicPr>
            <a:picLocks noChangeAspect="1"/>
          </p:cNvPicPr>
          <p:nvPr/>
        </p:nvPicPr>
        <p:blipFill>
          <a:blip r:embed="rId4"/>
          <a:stretch>
            <a:fillRect/>
          </a:stretch>
        </p:blipFill>
        <p:spPr>
          <a:xfrm>
            <a:off x="152400" y="1037645"/>
            <a:ext cx="9188922" cy="5823249"/>
          </a:xfrm>
          <a:prstGeom prst="rect">
            <a:avLst/>
          </a:prstGeom>
        </p:spPr>
      </p:pic>
    </p:spTree>
    <p:extLst>
      <p:ext uri="{BB962C8B-B14F-4D97-AF65-F5344CB8AC3E}">
        <p14:creationId xmlns:p14="http://schemas.microsoft.com/office/powerpoint/2010/main" val="881280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8" name="Rectangle 1047">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Measuring Variability: Variance and SDs</a:t>
            </a:r>
          </a:p>
        </p:txBody>
      </p:sp>
      <p:sp useBgFill="1">
        <p:nvSpPr>
          <p:cNvPr id="1052" name="Rectangle 1051">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inding and Using Health Statistics">
            <a:extLst>
              <a:ext uri="{FF2B5EF4-FFF2-40B4-BE49-F238E27FC236}">
                <a16:creationId xmlns:a16="http://schemas.microsoft.com/office/drawing/2014/main" id="{AD7D260B-F26F-8D2C-DDEC-5DAEF5611B09}"/>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924375" y="522624"/>
            <a:ext cx="6616823" cy="5806263"/>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RStudio - RStudio">
            <a:extLst>
              <a:ext uri="{FF2B5EF4-FFF2-40B4-BE49-F238E27FC236}">
                <a16:creationId xmlns:a16="http://schemas.microsoft.com/office/drawing/2014/main" id="{D59C23ED-201A-1262-E961-36EDAE101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25"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96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Why </a:t>
                </a:r>
                <a14:m>
                  <m:oMath xmlns:m="http://schemas.openxmlformats.org/officeDocument/2006/math">
                    <m:r>
                      <a:rPr lang="en-US" b="0" i="1" smtClean="0">
                        <a:latin typeface="Cambria Math" panose="02040503050406030204" pitchFamily="18" charset="0"/>
                        <a:cs typeface="Times New Roman" panose="02020603050405020304" pitchFamily="18" charset="0"/>
                      </a:rPr>
                      <m:t>𝑛</m:t>
                    </m:r>
                    <m:r>
                      <a:rPr lang="en-US" b="0" i="1" smtClean="0">
                        <a:latin typeface="Cambria Math" panose="02040503050406030204" pitchFamily="18" charset="0"/>
                        <a:cs typeface="Times New Roman" panose="02020603050405020304" pitchFamily="18" charset="0"/>
                      </a:rPr>
                      <m:t>−1</m:t>
                    </m:r>
                  </m:oMath>
                </a14:m>
                <a:r>
                  <a:rPr lang="en-US" dirty="0">
                    <a:latin typeface="Times New Roman" panose="02020603050405020304" pitchFamily="18" charset="0"/>
                    <a:cs typeface="Times New Roman" panose="02020603050405020304" pitchFamily="18" charset="0"/>
                  </a:rPr>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9601200" cy="624840"/>
              </a:xfrm>
              <a:blipFill>
                <a:blip r:embed="rId3"/>
                <a:stretch>
                  <a:fillRect l="-2222" t="-29126" b="-417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942D53-8D06-2584-51B3-6A2756D110B6}"/>
                  </a:ext>
                </a:extLst>
              </p:cNvPr>
              <p:cNvSpPr>
                <a:spLocks noGrp="1"/>
              </p:cNvSpPr>
              <p:nvPr>
                <p:ph idx="1"/>
              </p:nvPr>
            </p:nvSpPr>
            <p:spPr>
              <a:xfrm>
                <a:off x="838200" y="962232"/>
                <a:ext cx="9019032" cy="5217905"/>
              </a:xfrm>
            </p:spPr>
            <p:txBody>
              <a:bodyPr>
                <a:normAutofit/>
              </a:bodyPr>
              <a:lstStyle/>
              <a:p>
                <a:r>
                  <a:rPr lang="en-US" sz="2200" dirty="0"/>
                  <a:t>We have </a:t>
                </a:r>
                <a14:m>
                  <m:oMath xmlns:m="http://schemas.openxmlformats.org/officeDocument/2006/math">
                    <m:r>
                      <a:rPr lang="en-US" sz="2200" b="0" i="1" smtClean="0">
                        <a:latin typeface="Cambria Math" panose="02040503050406030204" pitchFamily="18" charset="0"/>
                      </a:rPr>
                      <m:t>𝑛</m:t>
                    </m:r>
                  </m:oMath>
                </a14:m>
                <a:r>
                  <a:rPr lang="en-US" sz="2200" dirty="0"/>
                  <a:t> data points, why can’t we use them all?</a:t>
                </a:r>
              </a:p>
              <a:p>
                <a:pPr marL="457200" indent="-457200">
                  <a:buFont typeface="+mj-lt"/>
                  <a:buAutoNum type="arabicPeriod"/>
                </a:pPr>
                <a:r>
                  <a:rPr lang="en-US" sz="2200" dirty="0"/>
                  <a:t>SD is a measure of proximity to the </a:t>
                </a:r>
                <a:r>
                  <a:rPr lang="en-US" sz="2200" b="1" dirty="0"/>
                  <a:t>sample mean </a:t>
                </a:r>
                <a:r>
                  <a:rPr lang="en-US" sz="2200" dirty="0"/>
                  <a:t>rather than a </a:t>
                </a:r>
                <a:r>
                  <a:rPr lang="en-US" sz="2200" b="1" dirty="0"/>
                  <a:t>population mean</a:t>
                </a:r>
              </a:p>
              <a:p>
                <a:pPr marL="457200" indent="-457200">
                  <a:buFont typeface="+mj-lt"/>
                  <a:buAutoNum type="arabicPeriod"/>
                </a:pPr>
                <a:r>
                  <a:rPr lang="en-US" sz="2200" dirty="0"/>
                  <a:t>But a sample mean is </a:t>
                </a:r>
                <a:r>
                  <a:rPr lang="en-US" sz="2200" b="1" dirty="0"/>
                  <a:t>endogenous </a:t>
                </a:r>
                <a:r>
                  <a:rPr lang="en-US" sz="2200" dirty="0"/>
                  <a:t>to data – if I give you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and </a:t>
                </a:r>
                <a14:m>
                  <m:oMath xmlns:m="http://schemas.openxmlformats.org/officeDocument/2006/math">
                    <m:r>
                      <a:rPr lang="en-US" sz="2200" b="0" i="1" smtClean="0">
                        <a:latin typeface="Cambria Math" panose="02040503050406030204" pitchFamily="18" charset="0"/>
                      </a:rPr>
                      <m:t>𝑛</m:t>
                    </m:r>
                    <m:r>
                      <a:rPr lang="en-US" sz="2200" b="0" i="1" smtClean="0">
                        <a:latin typeface="Cambria Math" panose="02040503050406030204" pitchFamily="18" charset="0"/>
                      </a:rPr>
                      <m:t>−1 </m:t>
                    </m:r>
                  </m:oMath>
                </a14:m>
                <a:r>
                  <a:rPr lang="en-US" sz="2200" dirty="0"/>
                  <a:t>points, you can find the </a:t>
                </a:r>
                <a14:m>
                  <m:oMath xmlns:m="http://schemas.openxmlformats.org/officeDocument/2006/math">
                    <m:r>
                      <a:rPr lang="en-US" sz="2200" b="0" i="1" smtClean="0">
                        <a:latin typeface="Cambria Math" panose="02040503050406030204" pitchFamily="18" charset="0"/>
                      </a:rPr>
                      <m:t>𝑛</m:t>
                    </m:r>
                  </m:oMath>
                </a14:m>
                <a:r>
                  <a:rPr lang="en-US" sz="2200" dirty="0"/>
                  <a:t>th </a:t>
                </a:r>
              </a:p>
              <a:p>
                <a:pPr marL="457200" indent="-457200">
                  <a:buFont typeface="+mj-lt"/>
                  <a:buAutoNum type="arabicPeriod"/>
                </a:pPr>
                <a:r>
                  <a:rPr lang="en-US" sz="2200" dirty="0"/>
                  <a:t>Hence, calculating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“uses up” one data point – can’t be used in SD calculation</a:t>
                </a:r>
              </a:p>
              <a:p>
                <a:pPr marL="457200" indent="-457200">
                  <a:buFont typeface="+mj-lt"/>
                  <a:buAutoNum type="arabicPeriod"/>
                </a:pPr>
                <a:endParaRPr lang="en-US" sz="2200" dirty="0"/>
              </a:p>
              <a:p>
                <a:pPr marL="0" indent="0">
                  <a:buNone/>
                </a:pPr>
                <a:r>
                  <a:rPr lang="en-US" sz="2200" dirty="0"/>
                  <a:t>This is the idea of </a:t>
                </a:r>
                <a:r>
                  <a:rPr lang="en-US" sz="2200" b="1" dirty="0"/>
                  <a:t>degrees of freedom </a:t>
                </a:r>
                <a:endParaRPr lang="en-US" sz="2200" dirty="0"/>
              </a:p>
              <a:p>
                <a:pPr marL="457200" indent="-457200">
                  <a:buFont typeface="+mj-lt"/>
                  <a:buAutoNum type="arabicPeriod"/>
                </a:pPr>
                <a:endParaRPr lang="en-US" sz="2200" dirty="0"/>
              </a:p>
            </p:txBody>
          </p:sp>
        </mc:Choice>
        <mc:Fallback xmlns="">
          <p:sp>
            <p:nvSpPr>
              <p:cNvPr id="4" name="Content Placeholder 3">
                <a:extLst>
                  <a:ext uri="{FF2B5EF4-FFF2-40B4-BE49-F238E27FC236}">
                    <a16:creationId xmlns:a16="http://schemas.microsoft.com/office/drawing/2014/main" id="{C3942D53-8D06-2584-51B3-6A2756D110B6}"/>
                  </a:ext>
                </a:extLst>
              </p:cNvPr>
              <p:cNvSpPr>
                <a:spLocks noGrp="1" noRot="1" noChangeAspect="1" noMove="1" noResize="1" noEditPoints="1" noAdjustHandles="1" noChangeArrowheads="1" noChangeShapeType="1" noTextEdit="1"/>
              </p:cNvSpPr>
              <p:nvPr>
                <p:ph idx="1"/>
              </p:nvPr>
            </p:nvSpPr>
            <p:spPr>
              <a:xfrm>
                <a:off x="838200" y="962232"/>
                <a:ext cx="9019032" cy="5217905"/>
              </a:xfrm>
              <a:blipFill>
                <a:blip r:embed="rId4"/>
                <a:stretch>
                  <a:fillRect l="-879" t="-1051"/>
                </a:stretch>
              </a:blipFill>
            </p:spPr>
            <p:txBody>
              <a:bodyPr/>
              <a:lstStyle/>
              <a:p>
                <a:r>
                  <a:rPr lang="en-US">
                    <a:noFill/>
                  </a:rPr>
                  <a:t> </a:t>
                </a:r>
              </a:p>
            </p:txBody>
          </p:sp>
        </mc:Fallback>
      </mc:AlternateContent>
    </p:spTree>
    <p:extLst>
      <p:ext uri="{BB962C8B-B14F-4D97-AF65-F5344CB8AC3E}">
        <p14:creationId xmlns:p14="http://schemas.microsoft.com/office/powerpoint/2010/main" val="547726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Errors and Bias</a:t>
            </a:r>
          </a:p>
        </p:txBody>
      </p:sp>
      <p:sp>
        <p:nvSpPr>
          <p:cNvPr id="4" name="Content Placeholder 3">
            <a:extLst>
              <a:ext uri="{FF2B5EF4-FFF2-40B4-BE49-F238E27FC236}">
                <a16:creationId xmlns:a16="http://schemas.microsoft.com/office/drawing/2014/main" id="{C3942D53-8D06-2584-51B3-6A2756D110B6}"/>
              </a:ext>
            </a:extLst>
          </p:cNvPr>
          <p:cNvSpPr>
            <a:spLocks noGrp="1"/>
          </p:cNvSpPr>
          <p:nvPr>
            <p:ph idx="1"/>
          </p:nvPr>
        </p:nvSpPr>
        <p:spPr>
          <a:xfrm>
            <a:off x="838200" y="962232"/>
            <a:ext cx="9019032" cy="5217905"/>
          </a:xfrm>
        </p:spPr>
        <p:txBody>
          <a:bodyPr>
            <a:normAutofit/>
          </a:bodyPr>
          <a:lstStyle/>
          <a:p>
            <a:pPr marL="0" indent="0">
              <a:buNone/>
            </a:pPr>
            <a:r>
              <a:rPr lang="en-US" sz="2200" dirty="0"/>
              <a:t>There’s a lot of noise in statistics</a:t>
            </a:r>
          </a:p>
          <a:p>
            <a:r>
              <a:rPr lang="en-US" sz="2200" dirty="0"/>
              <a:t>Each data point (person, interview, lab test) is different</a:t>
            </a:r>
          </a:p>
          <a:p>
            <a:r>
              <a:rPr lang="en-US" sz="2200" dirty="0"/>
              <a:t>Idiosyncratic differences (how do we rate our own happiness?)</a:t>
            </a:r>
          </a:p>
          <a:p>
            <a:r>
              <a:rPr lang="en-US" sz="2200" dirty="0"/>
              <a:t>Measurement error (Lab machines differ)</a:t>
            </a:r>
          </a:p>
          <a:p>
            <a:pPr marL="0" indent="0">
              <a:buNone/>
            </a:pPr>
            <a:r>
              <a:rPr lang="en-US" sz="2200" dirty="0"/>
              <a:t>Lots of </a:t>
            </a:r>
            <a:r>
              <a:rPr lang="en-US" sz="2200" b="1" dirty="0"/>
              <a:t>econometric</a:t>
            </a:r>
            <a:r>
              <a:rPr lang="en-US" sz="2200" dirty="0"/>
              <a:t> techniques to handle these </a:t>
            </a:r>
            <a:r>
              <a:rPr lang="en-US" sz="2200" i="1" dirty="0"/>
              <a:t>errors </a:t>
            </a:r>
            <a:endParaRPr lang="en-US" sz="2200" dirty="0"/>
          </a:p>
          <a:p>
            <a:pPr marL="457200" indent="-457200">
              <a:buFont typeface="+mj-lt"/>
              <a:buAutoNum type="arabicPeriod"/>
            </a:pPr>
            <a:endParaRPr lang="en-US" sz="2200" dirty="0"/>
          </a:p>
        </p:txBody>
      </p:sp>
    </p:spTree>
    <p:extLst>
      <p:ext uri="{BB962C8B-B14F-4D97-AF65-F5344CB8AC3E}">
        <p14:creationId xmlns:p14="http://schemas.microsoft.com/office/powerpoint/2010/main" val="3260778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Errors and Bias</a:t>
            </a:r>
          </a:p>
        </p:txBody>
      </p:sp>
      <p:sp>
        <p:nvSpPr>
          <p:cNvPr id="4" name="Content Placeholder 3">
            <a:extLst>
              <a:ext uri="{FF2B5EF4-FFF2-40B4-BE49-F238E27FC236}">
                <a16:creationId xmlns:a16="http://schemas.microsoft.com/office/drawing/2014/main" id="{C3942D53-8D06-2584-51B3-6A2756D110B6}"/>
              </a:ext>
            </a:extLst>
          </p:cNvPr>
          <p:cNvSpPr>
            <a:spLocks noGrp="1"/>
          </p:cNvSpPr>
          <p:nvPr>
            <p:ph idx="1"/>
          </p:nvPr>
        </p:nvSpPr>
        <p:spPr>
          <a:xfrm>
            <a:off x="838200" y="962232"/>
            <a:ext cx="9019032" cy="5217905"/>
          </a:xfrm>
        </p:spPr>
        <p:txBody>
          <a:bodyPr>
            <a:normAutofit/>
          </a:bodyPr>
          <a:lstStyle/>
          <a:p>
            <a:pPr marL="0" indent="0">
              <a:buNone/>
            </a:pPr>
            <a:r>
              <a:rPr lang="en-US" sz="2200" dirty="0"/>
              <a:t>There’s a lot of noise in statistics</a:t>
            </a:r>
          </a:p>
          <a:p>
            <a:r>
              <a:rPr lang="en-US" sz="2200" dirty="0"/>
              <a:t>Each data point (person, interview, lab test) is different</a:t>
            </a:r>
          </a:p>
          <a:p>
            <a:r>
              <a:rPr lang="en-US" sz="2200" dirty="0"/>
              <a:t>Idiosyncratic differences (how do we rate our own happiness?)</a:t>
            </a:r>
          </a:p>
          <a:p>
            <a:r>
              <a:rPr lang="en-US" sz="2200" dirty="0"/>
              <a:t>Measurement error (Lab machines differ)</a:t>
            </a:r>
          </a:p>
          <a:p>
            <a:pPr marL="0" indent="0">
              <a:buNone/>
            </a:pPr>
            <a:r>
              <a:rPr lang="en-US" sz="2200" dirty="0"/>
              <a:t>Lots of </a:t>
            </a:r>
            <a:r>
              <a:rPr lang="en-US" sz="2200" b="1" dirty="0"/>
              <a:t>econometric</a:t>
            </a:r>
            <a:r>
              <a:rPr lang="en-US" sz="2200" dirty="0"/>
              <a:t> techniques to handle these </a:t>
            </a:r>
            <a:r>
              <a:rPr lang="en-US" sz="2200" i="1" dirty="0"/>
              <a:t>errors </a:t>
            </a:r>
            <a:endParaRPr lang="en-US" sz="2200" dirty="0"/>
          </a:p>
          <a:p>
            <a:pPr marL="457200" indent="-457200">
              <a:buFont typeface="+mj-lt"/>
              <a:buAutoNum type="arabicPeriod"/>
            </a:pPr>
            <a:endParaRPr lang="en-US" sz="2200" dirty="0"/>
          </a:p>
          <a:p>
            <a:pPr marL="0" indent="0">
              <a:buNone/>
            </a:pPr>
            <a:r>
              <a:rPr lang="en-US" sz="2200" dirty="0"/>
              <a:t>A more fundamental question: </a:t>
            </a:r>
            <a:r>
              <a:rPr lang="en-US" sz="2200" b="1" dirty="0"/>
              <a:t>bias</a:t>
            </a:r>
          </a:p>
          <a:p>
            <a:r>
              <a:rPr lang="en-US" sz="2200" b="1" dirty="0"/>
              <a:t>If I understand my data perfectly, can it give me the answer I want?</a:t>
            </a:r>
          </a:p>
          <a:p>
            <a:r>
              <a:rPr lang="en-US" sz="2200" dirty="0"/>
              <a:t>Example: measurement error and regressions</a:t>
            </a:r>
          </a:p>
        </p:txBody>
      </p:sp>
    </p:spTree>
    <p:extLst>
      <p:ext uri="{BB962C8B-B14F-4D97-AF65-F5344CB8AC3E}">
        <p14:creationId xmlns:p14="http://schemas.microsoft.com/office/powerpoint/2010/main" val="947275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3517782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Project Management: Commenting code</a:t>
            </a:r>
          </a:p>
        </p:txBody>
      </p:sp>
      <p:sp>
        <p:nvSpPr>
          <p:cNvPr id="3" name="Content Placeholder 2"/>
          <p:cNvSpPr>
            <a:spLocks noGrp="1"/>
          </p:cNvSpPr>
          <p:nvPr>
            <p:ph idx="1"/>
          </p:nvPr>
        </p:nvSpPr>
        <p:spPr>
          <a:xfrm>
            <a:off x="1219200" y="1066801"/>
            <a:ext cx="8520684" cy="5141388"/>
          </a:xfrm>
        </p:spPr>
        <p:txBody>
          <a:bodyPr>
            <a:noAutofit/>
          </a:bodyPr>
          <a:lstStyle/>
          <a:p>
            <a:r>
              <a:rPr lang="en-US" sz="2200" dirty="0">
                <a:latin typeface="Times New Roman" panose="02020603050405020304" pitchFamily="18" charset="0"/>
                <a:cs typeface="Times New Roman" panose="02020603050405020304" pitchFamily="18" charset="0"/>
              </a:rPr>
              <a:t>Comments are your friend!</a:t>
            </a: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1D6841CF-441B-821C-6EFE-7A798E0AF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07" y="1524000"/>
            <a:ext cx="4680000" cy="3987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420987-4E4C-E816-724E-440FD352A971}"/>
              </a:ext>
            </a:extLst>
          </p:cNvPr>
          <p:cNvPicPr>
            <a:picLocks noChangeAspect="1"/>
          </p:cNvPicPr>
          <p:nvPr/>
        </p:nvPicPr>
        <p:blipFill>
          <a:blip r:embed="rId4"/>
          <a:stretch>
            <a:fillRect/>
          </a:stretch>
        </p:blipFill>
        <p:spPr>
          <a:xfrm>
            <a:off x="4953000" y="1905000"/>
            <a:ext cx="5753903" cy="1981477"/>
          </a:xfrm>
          <a:prstGeom prst="rect">
            <a:avLst/>
          </a:prstGeom>
        </p:spPr>
      </p:pic>
    </p:spTree>
    <p:extLst>
      <p:ext uri="{BB962C8B-B14F-4D97-AF65-F5344CB8AC3E}">
        <p14:creationId xmlns:p14="http://schemas.microsoft.com/office/powerpoint/2010/main" val="274777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Additional R Resources</a:t>
            </a:r>
          </a:p>
        </p:txBody>
      </p:sp>
      <p:sp>
        <p:nvSpPr>
          <p:cNvPr id="3" name="Content Placeholder 2"/>
          <p:cNvSpPr>
            <a:spLocks noGrp="1"/>
          </p:cNvSpPr>
          <p:nvPr>
            <p:ph idx="1"/>
          </p:nvPr>
        </p:nvSpPr>
        <p:spPr>
          <a:xfrm>
            <a:off x="609600" y="1066801"/>
            <a:ext cx="9130284" cy="5141388"/>
          </a:xfrm>
        </p:spPr>
        <p:txBody>
          <a:bodyPr>
            <a:noAutofit/>
          </a:bodyPr>
          <a:lstStyle/>
          <a:p>
            <a:r>
              <a:rPr lang="en-US" sz="2200" dirty="0">
                <a:latin typeface="Times New Roman" panose="02020603050405020304" pitchFamily="18" charset="0"/>
                <a:cs typeface="Times New Roman" panose="02020603050405020304" pitchFamily="18" charset="0"/>
              </a:rPr>
              <a:t>Appendix C in Motulsky:</a:t>
            </a:r>
          </a:p>
          <a:p>
            <a:r>
              <a:rPr lang="en-US" sz="2200" dirty="0">
                <a:cs typeface="Times New Roman" panose="02020603050405020304" pitchFamily="18" charset="0"/>
              </a:rPr>
              <a:t>R Markdown Cheat Sheet: </a:t>
            </a:r>
            <a:r>
              <a:rPr lang="en-US" sz="2200" dirty="0">
                <a:cs typeface="Times New Roman" panose="02020603050405020304" pitchFamily="18" charset="0"/>
                <a:hlinkClick r:id="rId3"/>
              </a:rPr>
              <a:t>https://www.rstudio.com/wp-content/uploads/2015/02/rmarkdown-cheatsheet.pdf</a:t>
            </a:r>
            <a:endParaRPr lang="en-US" sz="2200" dirty="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Ggplot Cheat Sheet: </a:t>
            </a:r>
            <a:r>
              <a:rPr lang="en-US" sz="2200" dirty="0">
                <a:latin typeface="Times New Roman" panose="02020603050405020304" pitchFamily="18" charset="0"/>
                <a:cs typeface="Times New Roman" panose="02020603050405020304" pitchFamily="18" charset="0"/>
                <a:hlinkClick r:id="rId4"/>
              </a:rPr>
              <a:t>https://www.maths.usyd.edu.au/u/UG/SM/STAT3022/r/current/Misc/data-visualization-2.1.pdf</a:t>
            </a:r>
            <a:endParaRPr lang="en-US" sz="2200" dirty="0">
              <a:latin typeface="Times New Roman" panose="02020603050405020304" pitchFamily="18" charset="0"/>
              <a:cs typeface="Times New Roman" panose="02020603050405020304" pitchFamily="18" charset="0"/>
            </a:endParaRPr>
          </a:p>
          <a:p>
            <a:r>
              <a:rPr lang="en-US" sz="2200" dirty="0">
                <a:cs typeface="Times New Roman" panose="02020603050405020304" pitchFamily="18" charset="0"/>
              </a:rPr>
              <a:t>Great book on data visualization: “</a:t>
            </a:r>
            <a:r>
              <a:rPr lang="en-US" sz="2200" dirty="0">
                <a:cs typeface="Times New Roman" panose="02020603050405020304" pitchFamily="18" charset="0"/>
                <a:hlinkClick r:id="rId5"/>
              </a:rPr>
              <a:t>Data Visualization: A Practical Introduction</a:t>
            </a:r>
            <a:r>
              <a:rPr lang="en-US" sz="2200" dirty="0">
                <a:cs typeface="Times New Roman" panose="02020603050405020304" pitchFamily="18" charset="0"/>
              </a:rPr>
              <a:t>”</a:t>
            </a:r>
          </a:p>
          <a:p>
            <a:r>
              <a:rPr lang="en-US" sz="2200" b="1" dirty="0">
                <a:latin typeface="Times New Roman" panose="02020603050405020304" pitchFamily="18" charset="0"/>
                <a:cs typeface="Times New Roman" panose="02020603050405020304" pitchFamily="18" charset="0"/>
              </a:rPr>
              <a:t>Library of Statistical Techniques </a:t>
            </a:r>
            <a:r>
              <a:rPr 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hlinkClick r:id="rId6"/>
              </a:rPr>
              <a:t>LOST</a:t>
            </a:r>
            <a:r>
              <a:rPr lang="en-US" sz="2200" dirty="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a:p>
            <a:r>
              <a:rPr lang="en-US" sz="2200" dirty="0">
                <a:cs typeface="Times New Roman" panose="02020603050405020304" pitchFamily="18" charset="0"/>
              </a:rPr>
              <a:t>Google! Lots and lots of Google! (Stack Overflow)</a:t>
            </a:r>
            <a:r>
              <a:rPr lang="en-US" sz="2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7930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Data Visualization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53910715"/>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7211</TotalTime>
  <Words>3509</Words>
  <Application>Microsoft Office PowerPoint</Application>
  <PresentationFormat>Widescreen</PresentationFormat>
  <Paragraphs>455</Paragraphs>
  <Slides>64</Slides>
  <Notes>48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64</vt:i4>
      </vt:variant>
    </vt:vector>
  </HeadingPairs>
  <TitlesOfParts>
    <vt:vector size="77" baseType="lpstr">
      <vt:lpstr>-apple-system</vt:lpstr>
      <vt:lpstr>Arial</vt:lpstr>
      <vt:lpstr>Calibri</vt:lpstr>
      <vt:lpstr>Cambria Math</vt:lpstr>
      <vt:lpstr>Google Sans</vt:lpstr>
      <vt:lpstr>Symbol</vt:lpstr>
      <vt:lpstr>Tahoma</vt:lpstr>
      <vt:lpstr>Times New Roman</vt:lpstr>
      <vt:lpstr>Trebuchet MS</vt:lpstr>
      <vt:lpstr>Wingdings</vt:lpstr>
      <vt:lpstr>Wingdings 2</vt:lpstr>
      <vt:lpstr>View</vt:lpstr>
      <vt:lpstr>Office Theme</vt:lpstr>
      <vt:lpstr>Intermediate Statistics</vt:lpstr>
      <vt:lpstr>PowerPoint Presentation</vt:lpstr>
      <vt:lpstr>But first: Double Counting in the Wild</vt:lpstr>
      <vt:lpstr>Project Management: Folder Organizations</vt:lpstr>
      <vt:lpstr>Project Management: Workflow</vt:lpstr>
      <vt:lpstr>Project Management: File Organization</vt:lpstr>
      <vt:lpstr>Project Management: Commenting code</vt:lpstr>
      <vt:lpstr>Additional R Resources</vt:lpstr>
      <vt:lpstr>Data Visualization </vt:lpstr>
      <vt:lpstr>Seeing Data Matters: Anscombe’s Quartet</vt:lpstr>
      <vt:lpstr>Seeing Data Matters: Anscombe’s Quartet</vt:lpstr>
      <vt:lpstr>Data Types</vt:lpstr>
      <vt:lpstr>Data Types</vt:lpstr>
      <vt:lpstr>Data Types</vt:lpstr>
      <vt:lpstr>Summarizing Data: Central Tendency</vt:lpstr>
      <vt:lpstr>Summarizing Data: Central Tendency</vt:lpstr>
      <vt:lpstr>Summarizing Data: Central Tendency</vt:lpstr>
      <vt:lpstr>Choose Visualizations Carefully</vt:lpstr>
      <vt:lpstr>Visualizing Data: Histograms</vt:lpstr>
      <vt:lpstr>Visualizing Data: Histograms</vt:lpstr>
      <vt:lpstr>Visualizing Data: Histograms</vt:lpstr>
      <vt:lpstr>Visualization Across Groups</vt:lpstr>
      <vt:lpstr>Honest Visualization</vt:lpstr>
      <vt:lpstr>KEYS TO VISUALIZING DATA</vt:lpstr>
      <vt:lpstr>KEYS TO VISUALIZING DATA</vt:lpstr>
      <vt:lpstr>KEYS TO VISUALIZING DATA</vt:lpstr>
      <vt:lpstr>KEYS TO VISUALIZING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Notes on Data Visualization</vt:lpstr>
      <vt:lpstr>Other Notes on Data Visualization</vt:lpstr>
      <vt:lpstr>Other Notes on Data Visualization</vt:lpstr>
      <vt:lpstr>Correlations, Covariances, &amp; Causation (oh my!)</vt:lpstr>
      <vt:lpstr>Visualization Across Dimensions</vt:lpstr>
      <vt:lpstr>Binscatters</vt:lpstr>
      <vt:lpstr>Covariances &amp; Correlations</vt:lpstr>
      <vt:lpstr>Covariances &amp; Correlations</vt:lpstr>
      <vt:lpstr>Covariances &amp; Correlations</vt:lpstr>
      <vt:lpstr>Covariances &amp; Correlations</vt:lpstr>
      <vt:lpstr>Covariances &amp; Correlations</vt:lpstr>
      <vt:lpstr>Covariances &amp; Correlations</vt:lpstr>
      <vt:lpstr>Correlation and Causation  </vt:lpstr>
      <vt:lpstr>Goal of Econometric Analysis</vt:lpstr>
      <vt:lpstr>All that glitters is an RCT?</vt:lpstr>
      <vt:lpstr>All that glitters is an RCT?</vt:lpstr>
      <vt:lpstr>All that glitters is an RCT?</vt:lpstr>
      <vt:lpstr>All that glitters is an RCT?</vt:lpstr>
      <vt:lpstr>Econometric approach</vt:lpstr>
      <vt:lpstr>Why do we need causal inference?</vt:lpstr>
      <vt:lpstr>Why do we need causal inference?</vt:lpstr>
      <vt:lpstr>Errors and Bias</vt:lpstr>
      <vt:lpstr>Measuring Variability: Variance and SDs</vt:lpstr>
      <vt:lpstr>Measuring Variability: Variance and SDs</vt:lpstr>
      <vt:lpstr>Why n-1?</vt:lpstr>
      <vt:lpstr>Errors and Bias</vt:lpstr>
      <vt:lpstr>Errors and Bias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641</cp:revision>
  <dcterms:created xsi:type="dcterms:W3CDTF">2011-01-10T00:42:42Z</dcterms:created>
  <dcterms:modified xsi:type="dcterms:W3CDTF">2024-02-05T14:38:57Z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